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0"/>
  </p:notesMasterIdLst>
  <p:sldIdLst>
    <p:sldId id="256" r:id="rId2"/>
    <p:sldId id="295" r:id="rId3"/>
    <p:sldId id="296" r:id="rId4"/>
    <p:sldId id="297" r:id="rId5"/>
    <p:sldId id="267" r:id="rId6"/>
    <p:sldId id="266" r:id="rId7"/>
    <p:sldId id="268" r:id="rId8"/>
    <p:sldId id="257" r:id="rId9"/>
    <p:sldId id="259" r:id="rId10"/>
    <p:sldId id="260" r:id="rId11"/>
    <p:sldId id="262" r:id="rId12"/>
    <p:sldId id="263" r:id="rId13"/>
    <p:sldId id="264" r:id="rId14"/>
    <p:sldId id="265"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4"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64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809491-04AE-4C36-96C3-266AF1D2B920}" type="datetimeFigureOut">
              <a:rPr lang="en-US" smtClean="0"/>
              <a:t>10/15/2018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BBA3B9-8411-434D-AA6A-6FBCA7229D52}" type="slidenum">
              <a:rPr lang="en-US" smtClean="0"/>
              <a:t>‹#›</a:t>
            </a:fld>
            <a:endParaRPr lang="en-US"/>
          </a:p>
        </p:txBody>
      </p:sp>
    </p:spTree>
    <p:extLst>
      <p:ext uri="{BB962C8B-B14F-4D97-AF65-F5344CB8AC3E}">
        <p14:creationId xmlns:p14="http://schemas.microsoft.com/office/powerpoint/2010/main" val="3865778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6BBA3B9-8411-434D-AA6A-6FBCA7229D52}" type="slidenum">
              <a:rPr lang="en-US" smtClean="0"/>
              <a:t>6</a:t>
            </a:fld>
            <a:endParaRPr lang="en-US"/>
          </a:p>
        </p:txBody>
      </p:sp>
    </p:spTree>
    <p:extLst>
      <p:ext uri="{BB962C8B-B14F-4D97-AF65-F5344CB8AC3E}">
        <p14:creationId xmlns:p14="http://schemas.microsoft.com/office/powerpoint/2010/main" val="11089491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6BBA3B9-8411-434D-AA6A-6FBCA7229D52}" type="slidenum">
              <a:rPr lang="en-US" smtClean="0"/>
              <a:t>14</a:t>
            </a:fld>
            <a:endParaRPr lang="en-US"/>
          </a:p>
        </p:txBody>
      </p:sp>
    </p:spTree>
    <p:extLst>
      <p:ext uri="{BB962C8B-B14F-4D97-AF65-F5344CB8AC3E}">
        <p14:creationId xmlns:p14="http://schemas.microsoft.com/office/powerpoint/2010/main" val="3359250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27D6620-9BA4-4778-9539-45FEF230E531}" type="datetime1">
              <a:rPr lang="en-US" smtClean="0"/>
              <a:t>10/15/2018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C53E56-F6E3-4895-8DE3-899AD8697FCA}" type="slidenum">
              <a:rPr lang="en-US" smtClean="0"/>
              <a:t>‹#›</a:t>
            </a:fld>
            <a:endParaRPr lang="en-US"/>
          </a:p>
        </p:txBody>
      </p:sp>
    </p:spTree>
    <p:extLst>
      <p:ext uri="{BB962C8B-B14F-4D97-AF65-F5344CB8AC3E}">
        <p14:creationId xmlns:p14="http://schemas.microsoft.com/office/powerpoint/2010/main" val="1530765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F7894B1-B545-4A59-B842-4E745B9A6334}" type="datetime1">
              <a:rPr lang="en-US" smtClean="0"/>
              <a:t>10/15/2018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C53E56-F6E3-4895-8DE3-899AD8697FCA}" type="slidenum">
              <a:rPr lang="en-US" smtClean="0"/>
              <a:t>‹#›</a:t>
            </a:fld>
            <a:endParaRPr lang="en-US"/>
          </a:p>
        </p:txBody>
      </p:sp>
    </p:spTree>
    <p:extLst>
      <p:ext uri="{BB962C8B-B14F-4D97-AF65-F5344CB8AC3E}">
        <p14:creationId xmlns:p14="http://schemas.microsoft.com/office/powerpoint/2010/main" val="223809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4C8D25C-22A4-47B7-8360-586BE3E5C8C7}" type="datetime1">
              <a:rPr lang="en-US" smtClean="0"/>
              <a:t>10/15/2018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C53E56-F6E3-4895-8DE3-899AD8697FCA}" type="slidenum">
              <a:rPr lang="en-US" smtClean="0"/>
              <a:t>‹#›</a:t>
            </a:fld>
            <a:endParaRPr lang="en-US"/>
          </a:p>
        </p:txBody>
      </p:sp>
    </p:spTree>
    <p:extLst>
      <p:ext uri="{BB962C8B-B14F-4D97-AF65-F5344CB8AC3E}">
        <p14:creationId xmlns:p14="http://schemas.microsoft.com/office/powerpoint/2010/main" val="3793008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60B764-C6AF-474E-A9ED-39D8FD6D61A4}" type="datetime1">
              <a:rPr lang="en-US" smtClean="0"/>
              <a:t>10/15/2018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C53E56-F6E3-4895-8DE3-899AD8697FCA}" type="slidenum">
              <a:rPr lang="en-US" smtClean="0"/>
              <a:t>‹#›</a:t>
            </a:fld>
            <a:endParaRPr lang="en-US"/>
          </a:p>
        </p:txBody>
      </p:sp>
    </p:spTree>
    <p:extLst>
      <p:ext uri="{BB962C8B-B14F-4D97-AF65-F5344CB8AC3E}">
        <p14:creationId xmlns:p14="http://schemas.microsoft.com/office/powerpoint/2010/main" val="3495119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EC242E-4035-4AEB-A151-9A4CBF464635}" type="datetime1">
              <a:rPr lang="en-US" smtClean="0"/>
              <a:t>10/15/2018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C53E56-F6E3-4895-8DE3-899AD8697FCA}" type="slidenum">
              <a:rPr lang="en-US" smtClean="0"/>
              <a:t>‹#›</a:t>
            </a:fld>
            <a:endParaRPr lang="en-US"/>
          </a:p>
        </p:txBody>
      </p:sp>
    </p:spTree>
    <p:extLst>
      <p:ext uri="{BB962C8B-B14F-4D97-AF65-F5344CB8AC3E}">
        <p14:creationId xmlns:p14="http://schemas.microsoft.com/office/powerpoint/2010/main" val="1652447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92ABA78-F16F-4024-8998-E7AD5978A9C6}" type="datetime1">
              <a:rPr lang="en-US" smtClean="0"/>
              <a:t>10/15/2018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C53E56-F6E3-4895-8DE3-899AD8697FCA}" type="slidenum">
              <a:rPr lang="en-US" smtClean="0"/>
              <a:t>‹#›</a:t>
            </a:fld>
            <a:endParaRPr lang="en-US"/>
          </a:p>
        </p:txBody>
      </p:sp>
    </p:spTree>
    <p:extLst>
      <p:ext uri="{BB962C8B-B14F-4D97-AF65-F5344CB8AC3E}">
        <p14:creationId xmlns:p14="http://schemas.microsoft.com/office/powerpoint/2010/main" val="2214471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99769AB-2B6E-4F8B-AD2E-631E7064947D}" type="datetime1">
              <a:rPr lang="en-US" smtClean="0"/>
              <a:t>10/15/2018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C53E56-F6E3-4895-8DE3-899AD8697FCA}" type="slidenum">
              <a:rPr lang="en-US" smtClean="0"/>
              <a:t>‹#›</a:t>
            </a:fld>
            <a:endParaRPr lang="en-US"/>
          </a:p>
        </p:txBody>
      </p:sp>
    </p:spTree>
    <p:extLst>
      <p:ext uri="{BB962C8B-B14F-4D97-AF65-F5344CB8AC3E}">
        <p14:creationId xmlns:p14="http://schemas.microsoft.com/office/powerpoint/2010/main" val="3222710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184F694-3001-4123-AF01-7A2DAAAE2047}" type="datetime1">
              <a:rPr lang="en-US" smtClean="0"/>
              <a:t>10/15/2018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C53E56-F6E3-4895-8DE3-899AD8697FCA}" type="slidenum">
              <a:rPr lang="en-US" smtClean="0"/>
              <a:t>‹#›</a:t>
            </a:fld>
            <a:endParaRPr lang="en-US"/>
          </a:p>
        </p:txBody>
      </p:sp>
    </p:spTree>
    <p:extLst>
      <p:ext uri="{BB962C8B-B14F-4D97-AF65-F5344CB8AC3E}">
        <p14:creationId xmlns:p14="http://schemas.microsoft.com/office/powerpoint/2010/main" val="1257104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9833EB-13A7-446C-BC59-F9AEAE6403D8}" type="datetime1">
              <a:rPr lang="en-US" smtClean="0"/>
              <a:t>10/15/2018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C53E56-F6E3-4895-8DE3-899AD8697FCA}" type="slidenum">
              <a:rPr lang="en-US" smtClean="0"/>
              <a:t>‹#›</a:t>
            </a:fld>
            <a:endParaRPr lang="en-US"/>
          </a:p>
        </p:txBody>
      </p:sp>
    </p:spTree>
    <p:extLst>
      <p:ext uri="{BB962C8B-B14F-4D97-AF65-F5344CB8AC3E}">
        <p14:creationId xmlns:p14="http://schemas.microsoft.com/office/powerpoint/2010/main" val="4098802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DEF99D-4D6B-4E4F-9347-0EC7A93E1326}" type="datetime1">
              <a:rPr lang="en-US" smtClean="0"/>
              <a:t>10/15/2018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C53E56-F6E3-4895-8DE3-899AD8697FCA}" type="slidenum">
              <a:rPr lang="en-US" smtClean="0"/>
              <a:t>‹#›</a:t>
            </a:fld>
            <a:endParaRPr lang="en-US"/>
          </a:p>
        </p:txBody>
      </p:sp>
    </p:spTree>
    <p:extLst>
      <p:ext uri="{BB962C8B-B14F-4D97-AF65-F5344CB8AC3E}">
        <p14:creationId xmlns:p14="http://schemas.microsoft.com/office/powerpoint/2010/main" val="2488065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8444B9-BD26-470C-9302-9495D9BA7005}" type="datetime1">
              <a:rPr lang="en-US" smtClean="0"/>
              <a:t>10/15/2018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C53E56-F6E3-4895-8DE3-899AD8697FCA}" type="slidenum">
              <a:rPr lang="en-US" smtClean="0"/>
              <a:t>‹#›</a:t>
            </a:fld>
            <a:endParaRPr lang="en-US"/>
          </a:p>
        </p:txBody>
      </p:sp>
    </p:spTree>
    <p:extLst>
      <p:ext uri="{BB962C8B-B14F-4D97-AF65-F5344CB8AC3E}">
        <p14:creationId xmlns:p14="http://schemas.microsoft.com/office/powerpoint/2010/main" val="772657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DD1BEB-12C3-4B94-9562-463217614DD1}" type="datetime1">
              <a:rPr lang="en-US" smtClean="0"/>
              <a:t>10/15/2018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C53E56-F6E3-4895-8DE3-899AD8697FCA}" type="slidenum">
              <a:rPr lang="en-US" smtClean="0"/>
              <a:t>‹#›</a:t>
            </a:fld>
            <a:endParaRPr lang="en-US"/>
          </a:p>
        </p:txBody>
      </p:sp>
    </p:spTree>
    <p:extLst>
      <p:ext uri="{BB962C8B-B14F-4D97-AF65-F5344CB8AC3E}">
        <p14:creationId xmlns:p14="http://schemas.microsoft.com/office/powerpoint/2010/main" val="34547241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002060"/>
                </a:solidFill>
              </a:rPr>
              <a:t>Afghanistan as a Transit Country for Energy Supply</a:t>
            </a:r>
            <a:endParaRPr lang="en-US" b="1" dirty="0">
              <a:solidFill>
                <a:srgbClr val="002060"/>
              </a:solidFill>
            </a:endParaRPr>
          </a:p>
        </p:txBody>
      </p:sp>
      <p:sp>
        <p:nvSpPr>
          <p:cNvPr id="3" name="Subtitle 2"/>
          <p:cNvSpPr>
            <a:spLocks noGrp="1"/>
          </p:cNvSpPr>
          <p:nvPr>
            <p:ph type="subTitle" idx="1"/>
          </p:nvPr>
        </p:nvSpPr>
        <p:spPr>
          <a:xfrm>
            <a:off x="1524000" y="3912124"/>
            <a:ext cx="9144000" cy="1498862"/>
          </a:xfrm>
        </p:spPr>
        <p:txBody>
          <a:bodyPr/>
          <a:lstStyle/>
          <a:p>
            <a:pPr>
              <a:spcBef>
                <a:spcPts val="0"/>
              </a:spcBef>
            </a:pPr>
            <a:r>
              <a:rPr lang="en-US" b="1" dirty="0" smtClean="0"/>
              <a:t>Abdul Qayoom Bassam, </a:t>
            </a:r>
          </a:p>
          <a:p>
            <a:pPr>
              <a:spcBef>
                <a:spcPts val="0"/>
              </a:spcBef>
            </a:pPr>
            <a:r>
              <a:rPr lang="en-US" b="1" dirty="0" smtClean="0"/>
              <a:t>Afghanistan Commercial Attaché – Turkey </a:t>
            </a:r>
          </a:p>
          <a:p>
            <a:pPr>
              <a:spcBef>
                <a:spcPts val="0"/>
              </a:spcBef>
            </a:pPr>
            <a:r>
              <a:rPr lang="tr-TR" b="1" dirty="0" smtClean="0"/>
              <a:t>Oct</a:t>
            </a:r>
            <a:r>
              <a:rPr lang="en-US" b="1" dirty="0" smtClean="0"/>
              <a:t> 1</a:t>
            </a:r>
            <a:r>
              <a:rPr lang="en-US" b="1" dirty="0"/>
              <a:t>6</a:t>
            </a:r>
            <a:r>
              <a:rPr lang="en-US" b="1" dirty="0" smtClean="0"/>
              <a:t>, 2018 </a:t>
            </a:r>
          </a:p>
          <a:p>
            <a:pPr>
              <a:spcBef>
                <a:spcPts val="0"/>
              </a:spcBef>
            </a:pPr>
            <a:endParaRPr lang="en-US" dirty="0"/>
          </a:p>
          <a:p>
            <a:pPr>
              <a:spcBef>
                <a:spcPts val="0"/>
              </a:spcBef>
            </a:pPr>
            <a:endParaRPr lang="en-US" dirty="0" smtClean="0"/>
          </a:p>
          <a:p>
            <a:pPr>
              <a:spcBef>
                <a:spcPts val="0"/>
              </a:spcBef>
            </a:pPr>
            <a:endParaRPr lang="en-US" dirty="0"/>
          </a:p>
          <a:p>
            <a:pPr>
              <a:spcBef>
                <a:spcPts val="0"/>
              </a:spcBef>
            </a:pP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15236"/>
            <a:ext cx="12192000" cy="242764"/>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43831" y="96795"/>
            <a:ext cx="1504337" cy="1554480"/>
          </a:xfrm>
          <a:prstGeom prst="rect">
            <a:avLst/>
          </a:prstGeom>
        </p:spPr>
      </p:pic>
    </p:spTree>
    <p:extLst>
      <p:ext uri="{BB962C8B-B14F-4D97-AF65-F5344CB8AC3E}">
        <p14:creationId xmlns:p14="http://schemas.microsoft.com/office/powerpoint/2010/main" val="27206364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Electricity Demand</a:t>
            </a:r>
            <a:endParaRPr lang="en-US" b="1" dirty="0"/>
          </a:p>
        </p:txBody>
      </p:sp>
      <p:sp>
        <p:nvSpPr>
          <p:cNvPr id="3" name="Content Placeholder 2"/>
          <p:cNvSpPr>
            <a:spLocks noGrp="1"/>
          </p:cNvSpPr>
          <p:nvPr>
            <p:ph idx="1"/>
          </p:nvPr>
        </p:nvSpPr>
        <p:spPr/>
        <p:txBody>
          <a:bodyPr>
            <a:normAutofit/>
          </a:bodyPr>
          <a:lstStyle/>
          <a:p>
            <a:pPr algn="just"/>
            <a:r>
              <a:rPr lang="en-US" dirty="0" smtClean="0"/>
              <a:t>Comprehensive </a:t>
            </a:r>
            <a:r>
              <a:rPr lang="en-US" dirty="0"/>
              <a:t>forecast of electricity demand in </a:t>
            </a:r>
            <a:r>
              <a:rPr lang="en-US" dirty="0" smtClean="0"/>
              <a:t>Afghanistan via Power </a:t>
            </a:r>
            <a:r>
              <a:rPr lang="en-US" dirty="0"/>
              <a:t>Sector Master Plan (APSMP</a:t>
            </a:r>
            <a:r>
              <a:rPr lang="en-US" dirty="0" smtClean="0"/>
              <a:t>).</a:t>
            </a:r>
          </a:p>
          <a:p>
            <a:pPr algn="just"/>
            <a:r>
              <a:rPr lang="en-US" dirty="0" smtClean="0"/>
              <a:t>The forecast provides: 3 scenarios for future demand for gross energy, net energy and peak demand. The projected gross and net energy demand for the base case.</a:t>
            </a:r>
          </a:p>
          <a:p>
            <a:pPr algn="just"/>
            <a:r>
              <a:rPr lang="en-US" dirty="0" smtClean="0"/>
              <a:t>Net </a:t>
            </a:r>
            <a:r>
              <a:rPr lang="en-US" dirty="0"/>
              <a:t>demand, or electricity delivered to customers, shows the steepest increase of the three variables, increasing from approximately 2,800 </a:t>
            </a:r>
            <a:r>
              <a:rPr lang="en-US" dirty="0" err="1"/>
              <a:t>GWh</a:t>
            </a:r>
            <a:r>
              <a:rPr lang="en-US" dirty="0"/>
              <a:t> in 2012 to 15,909 </a:t>
            </a:r>
            <a:r>
              <a:rPr lang="en-US" dirty="0" err="1"/>
              <a:t>GWh</a:t>
            </a:r>
            <a:r>
              <a:rPr lang="en-US" dirty="0"/>
              <a:t> in 2032, representing an average annual growth rate of 9.8 percent.</a:t>
            </a:r>
          </a:p>
          <a:p>
            <a:endParaRPr lang="en-US" dirty="0" smtClean="0"/>
          </a:p>
          <a:p>
            <a:endParaRPr lang="en-US"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15236"/>
            <a:ext cx="12192000" cy="242764"/>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spTree>
    <p:extLst>
      <p:ext uri="{BB962C8B-B14F-4D97-AF65-F5344CB8AC3E}">
        <p14:creationId xmlns:p14="http://schemas.microsoft.com/office/powerpoint/2010/main" val="538356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1175"/>
            <a:ext cx="10515600" cy="1325563"/>
          </a:xfrm>
        </p:spPr>
        <p:txBody>
          <a:bodyPr/>
          <a:lstStyle/>
          <a:p>
            <a:r>
              <a:rPr lang="en-US" b="1" dirty="0" smtClean="0"/>
              <a:t>Electricity Demand</a:t>
            </a:r>
            <a:endParaRPr lang="en-US" b="1"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23549"/>
            <a:ext cx="12192000" cy="242764"/>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sp>
        <p:nvSpPr>
          <p:cNvPr id="3" name="Content Placeholder 2"/>
          <p:cNvSpPr>
            <a:spLocks noGrp="1"/>
          </p:cNvSpPr>
          <p:nvPr>
            <p:ph idx="1"/>
          </p:nvPr>
        </p:nvSpPr>
        <p:spPr>
          <a:xfrm>
            <a:off x="838200" y="1554480"/>
            <a:ext cx="10515600" cy="4622483"/>
          </a:xfrm>
        </p:spPr>
        <p:txBody>
          <a:bodyPr>
            <a:normAutofit lnSpcReduction="10000"/>
          </a:bodyPr>
          <a:lstStyle/>
          <a:p>
            <a:r>
              <a:rPr lang="en-US" sz="3600" dirty="0"/>
              <a:t>Gross demand, or power sent out, increases to a lesser extent from approximately 4,000 </a:t>
            </a:r>
            <a:r>
              <a:rPr lang="en-US" sz="3600" dirty="0" err="1"/>
              <a:t>GWh</a:t>
            </a:r>
            <a:r>
              <a:rPr lang="en-US" sz="3600" dirty="0"/>
              <a:t> at the beginning of the period to 18,400 </a:t>
            </a:r>
            <a:r>
              <a:rPr lang="en-US" sz="3600" dirty="0" err="1"/>
              <a:t>GWh</a:t>
            </a:r>
            <a:r>
              <a:rPr lang="en-US" sz="3600" dirty="0"/>
              <a:t> in 2032 – an average of approximately 7.8 percent per year.</a:t>
            </a:r>
          </a:p>
          <a:p>
            <a:r>
              <a:rPr lang="en-US" sz="3600" dirty="0"/>
              <a:t>Peak demand increases from approximately 600 MW at the beginning of the forecast period to </a:t>
            </a:r>
            <a:r>
              <a:rPr lang="en-US" sz="3600" dirty="0" smtClean="0"/>
              <a:t>a projected </a:t>
            </a:r>
            <a:r>
              <a:rPr lang="en-US" sz="3600" dirty="0"/>
              <a:t>3,502 MW in 2032 in the base case or approximately 8.6 percent per year. </a:t>
            </a:r>
          </a:p>
          <a:p>
            <a:pPr marL="0" indent="0">
              <a:buNone/>
            </a:pPr>
            <a:r>
              <a:rPr lang="en-US" dirty="0"/>
              <a:t> </a:t>
            </a:r>
          </a:p>
          <a:p>
            <a:endParaRPr lang="en-US" dirty="0"/>
          </a:p>
        </p:txBody>
      </p:sp>
    </p:spTree>
    <p:extLst>
      <p:ext uri="{BB962C8B-B14F-4D97-AF65-F5344CB8AC3E}">
        <p14:creationId xmlns:p14="http://schemas.microsoft.com/office/powerpoint/2010/main" val="23933917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6163" y="365125"/>
            <a:ext cx="10515600" cy="1325563"/>
          </a:xfrm>
        </p:spPr>
        <p:txBody>
          <a:bodyPr/>
          <a:lstStyle/>
          <a:p>
            <a:r>
              <a:rPr lang="en-US" b="1" dirty="0" smtClean="0"/>
              <a:t>Afghanistan Renewable Resources </a:t>
            </a:r>
            <a:endParaRPr lang="en-US" dirty="0"/>
          </a:p>
        </p:txBody>
      </p:sp>
      <p:sp>
        <p:nvSpPr>
          <p:cNvPr id="3" name="Content Placeholder 2"/>
          <p:cNvSpPr>
            <a:spLocks noGrp="1"/>
          </p:cNvSpPr>
          <p:nvPr>
            <p:ph idx="1"/>
          </p:nvPr>
        </p:nvSpPr>
        <p:spPr/>
        <p:txBody>
          <a:bodyPr>
            <a:normAutofit fontScale="92500"/>
          </a:bodyPr>
          <a:lstStyle/>
          <a:p>
            <a:r>
              <a:rPr lang="en-US" dirty="0"/>
              <a:t>Afghanistan’s RE resources are substantial, Hydro, solar and wind resources offer significant potential for expansion either on a large or small scale. </a:t>
            </a:r>
          </a:p>
          <a:p>
            <a:pPr marL="0" indent="0">
              <a:buNone/>
            </a:pPr>
            <a:r>
              <a:rPr lang="en-US" sz="3000" b="1" dirty="0" smtClean="0"/>
              <a:t>I- Hydropower</a:t>
            </a:r>
          </a:p>
          <a:p>
            <a:pPr algn="just"/>
            <a:r>
              <a:rPr lang="en-US" dirty="0"/>
              <a:t>With its mountainous terrain and extensive river system, Afghanistan is estimated to have recoverable hydro potential more than 23,000 MW. </a:t>
            </a:r>
            <a:endParaRPr lang="en-US" dirty="0" smtClean="0"/>
          </a:p>
          <a:p>
            <a:pPr algn="just"/>
            <a:r>
              <a:rPr lang="en-US" dirty="0" smtClean="0"/>
              <a:t>The </a:t>
            </a:r>
            <a:r>
              <a:rPr lang="en-US" dirty="0"/>
              <a:t>vast majority of this potential (roughly 20,000 MW) is located in the north-east on the Amu Darya, </a:t>
            </a:r>
            <a:r>
              <a:rPr lang="en-US" dirty="0" err="1"/>
              <a:t>Panj</a:t>
            </a:r>
            <a:r>
              <a:rPr lang="en-US" dirty="0"/>
              <a:t> and </a:t>
            </a:r>
            <a:r>
              <a:rPr lang="en-US" dirty="0" err="1"/>
              <a:t>Kokcha</a:t>
            </a:r>
            <a:r>
              <a:rPr lang="en-US" dirty="0"/>
              <a:t> Rivers. </a:t>
            </a:r>
            <a:endParaRPr lang="en-US" dirty="0" smtClean="0"/>
          </a:p>
          <a:p>
            <a:pPr algn="just"/>
            <a:r>
              <a:rPr lang="en-US" dirty="0"/>
              <a:t>A further 1,900 MW is located to the east of Kabul, with over half of this on the </a:t>
            </a:r>
            <a:r>
              <a:rPr lang="en-US" dirty="0" err="1"/>
              <a:t>Kunar</a:t>
            </a:r>
            <a:r>
              <a:rPr lang="en-US" dirty="0"/>
              <a:t> River near the border with Pakistan.</a:t>
            </a:r>
            <a:endParaRPr lang="en-US" dirty="0" smtClean="0"/>
          </a:p>
          <a:p>
            <a:pPr marL="0" lvl="0" indent="0">
              <a:buNone/>
            </a:pPr>
            <a:endParaRPr lang="en-US" dirty="0"/>
          </a:p>
          <a:p>
            <a:endParaRPr lang="en-US"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15236"/>
            <a:ext cx="12192000" cy="242764"/>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spTree>
    <p:extLst>
      <p:ext uri="{BB962C8B-B14F-4D97-AF65-F5344CB8AC3E}">
        <p14:creationId xmlns:p14="http://schemas.microsoft.com/office/powerpoint/2010/main" val="40829846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Afghanistan Hydropower Plants </a:t>
            </a:r>
            <a:r>
              <a:rPr lang="en-US" b="1" dirty="0" smtClean="0"/>
              <a:t>…</a:t>
            </a:r>
            <a:endParaRPr lang="en-US" dirty="0"/>
          </a:p>
        </p:txBody>
      </p:sp>
      <p:sp>
        <p:nvSpPr>
          <p:cNvPr id="3" name="Content Placeholder 2"/>
          <p:cNvSpPr>
            <a:spLocks noGrp="1"/>
          </p:cNvSpPr>
          <p:nvPr>
            <p:ph idx="1"/>
          </p:nvPr>
        </p:nvSpPr>
        <p:spPr/>
        <p:txBody>
          <a:bodyPr>
            <a:normAutofit lnSpcReduction="10000"/>
          </a:bodyPr>
          <a:lstStyle/>
          <a:p>
            <a:r>
              <a:rPr lang="en-US" sz="3200" dirty="0"/>
              <a:t>Balkh and </a:t>
            </a:r>
            <a:r>
              <a:rPr lang="en-US" sz="3200" dirty="0" err="1"/>
              <a:t>Jowzan</a:t>
            </a:r>
            <a:r>
              <a:rPr lang="en-US" sz="3200" dirty="0"/>
              <a:t> regions in the north-west have approximately 800 MW of potential, while the remaining resources (about 500 MW) lie in the west-central part of the country</a:t>
            </a:r>
            <a:r>
              <a:rPr lang="en-US" sz="3200" dirty="0" smtClean="0"/>
              <a:t>.</a:t>
            </a:r>
          </a:p>
          <a:p>
            <a:pPr algn="just"/>
            <a:r>
              <a:rPr lang="en-US" sz="3200" dirty="0"/>
              <a:t>To date, exploitation of the hydro resource is minimal relative to its potential. total installed capacity as of March 2016 was 256 MW, most of which was located in the Kabul region. In mid-2016 rehabilitation works were completed at the Salma dam in Herat Province which added 42 MW to the available supply.</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70441"/>
            <a:ext cx="12192000" cy="242764"/>
          </a:xfrm>
          <a:prstGeom prst="rect">
            <a:avLst/>
          </a:prstGeom>
        </p:spPr>
      </p:pic>
    </p:spTree>
    <p:extLst>
      <p:ext uri="{BB962C8B-B14F-4D97-AF65-F5344CB8AC3E}">
        <p14:creationId xmlns:p14="http://schemas.microsoft.com/office/powerpoint/2010/main" val="14188429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Potential Hydropower Projects</a:t>
            </a:r>
            <a:endParaRPr lang="en-US" sz="32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23982874"/>
              </p:ext>
            </p:extLst>
          </p:nvPr>
        </p:nvGraphicFramePr>
        <p:xfrm>
          <a:off x="984738" y="1554479"/>
          <a:ext cx="9401908" cy="5053505"/>
        </p:xfrm>
        <a:graphic>
          <a:graphicData uri="http://schemas.openxmlformats.org/drawingml/2006/table">
            <a:tbl>
              <a:tblPr firstRow="1" firstCol="1" bandRow="1">
                <a:tableStyleId>{5C22544A-7EE6-4342-B048-85BDC9FD1C3A}</a:tableStyleId>
              </a:tblPr>
              <a:tblGrid>
                <a:gridCol w="572895">
                  <a:extLst>
                    <a:ext uri="{9D8B030D-6E8A-4147-A177-3AD203B41FA5}">
                      <a16:colId xmlns:a16="http://schemas.microsoft.com/office/drawing/2014/main" xmlns="" val="4037040808"/>
                    </a:ext>
                  </a:extLst>
                </a:gridCol>
                <a:gridCol w="1222890">
                  <a:extLst>
                    <a:ext uri="{9D8B030D-6E8A-4147-A177-3AD203B41FA5}">
                      <a16:colId xmlns:a16="http://schemas.microsoft.com/office/drawing/2014/main" xmlns="" val="845161024"/>
                    </a:ext>
                  </a:extLst>
                </a:gridCol>
                <a:gridCol w="1207900">
                  <a:extLst>
                    <a:ext uri="{9D8B030D-6E8A-4147-A177-3AD203B41FA5}">
                      <a16:colId xmlns:a16="http://schemas.microsoft.com/office/drawing/2014/main" xmlns="" val="3597440683"/>
                    </a:ext>
                  </a:extLst>
                </a:gridCol>
                <a:gridCol w="1241095">
                  <a:extLst>
                    <a:ext uri="{9D8B030D-6E8A-4147-A177-3AD203B41FA5}">
                      <a16:colId xmlns:a16="http://schemas.microsoft.com/office/drawing/2014/main" xmlns="" val="3616144295"/>
                    </a:ext>
                  </a:extLst>
                </a:gridCol>
                <a:gridCol w="1241095">
                  <a:extLst>
                    <a:ext uri="{9D8B030D-6E8A-4147-A177-3AD203B41FA5}">
                      <a16:colId xmlns:a16="http://schemas.microsoft.com/office/drawing/2014/main" xmlns="" val="2194842983"/>
                    </a:ext>
                  </a:extLst>
                </a:gridCol>
                <a:gridCol w="1226104">
                  <a:extLst>
                    <a:ext uri="{9D8B030D-6E8A-4147-A177-3AD203B41FA5}">
                      <a16:colId xmlns:a16="http://schemas.microsoft.com/office/drawing/2014/main" xmlns="" val="543039058"/>
                    </a:ext>
                  </a:extLst>
                </a:gridCol>
                <a:gridCol w="1259298">
                  <a:extLst>
                    <a:ext uri="{9D8B030D-6E8A-4147-A177-3AD203B41FA5}">
                      <a16:colId xmlns:a16="http://schemas.microsoft.com/office/drawing/2014/main" xmlns="" val="811706806"/>
                    </a:ext>
                  </a:extLst>
                </a:gridCol>
                <a:gridCol w="1430631">
                  <a:extLst>
                    <a:ext uri="{9D8B030D-6E8A-4147-A177-3AD203B41FA5}">
                      <a16:colId xmlns:a16="http://schemas.microsoft.com/office/drawing/2014/main" xmlns="" val="4214084405"/>
                    </a:ext>
                  </a:extLst>
                </a:gridCol>
              </a:tblGrid>
              <a:tr h="460476">
                <a:tc>
                  <a:txBody>
                    <a:bodyPr/>
                    <a:lstStyle/>
                    <a:p>
                      <a:pPr marL="0" marR="0" algn="just">
                        <a:lnSpc>
                          <a:spcPct val="107000"/>
                        </a:lnSpc>
                        <a:spcBef>
                          <a:spcPts val="0"/>
                        </a:spcBef>
                        <a:spcAft>
                          <a:spcPts val="0"/>
                        </a:spcAft>
                      </a:pPr>
                      <a:r>
                        <a:rPr lang="en-US" sz="1400">
                          <a:effectLst/>
                        </a:rPr>
                        <a:t>No</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Project</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River</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Province</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Capacity (MW)</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Annual energy (GWh)</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Estimated Cost (US$ m)</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Cost (US$/kWh)</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extLst>
                  <a:ext uri="{0D108BD9-81ED-4DB2-BD59-A6C34878D82A}">
                    <a16:rowId xmlns:a16="http://schemas.microsoft.com/office/drawing/2014/main" xmlns="" val="1274932095"/>
                  </a:ext>
                </a:extLst>
              </a:tr>
              <a:tr h="306984">
                <a:tc>
                  <a:txBody>
                    <a:bodyPr/>
                    <a:lstStyle/>
                    <a:p>
                      <a:pPr marL="0" marR="0" algn="just">
                        <a:lnSpc>
                          <a:spcPct val="107000"/>
                        </a:lnSpc>
                        <a:spcBef>
                          <a:spcPts val="0"/>
                        </a:spcBef>
                        <a:spcAft>
                          <a:spcPts val="0"/>
                        </a:spcAft>
                      </a:pPr>
                      <a:r>
                        <a:rPr lang="en-US" sz="1400">
                          <a:effectLst/>
                        </a:rPr>
                        <a:t>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Baghdara</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Panjshir</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Kapisa/Parwan</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210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968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600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.068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extLst>
                  <a:ext uri="{0D108BD9-81ED-4DB2-BD59-A6C34878D82A}">
                    <a16:rowId xmlns:a16="http://schemas.microsoft.com/office/drawing/2014/main" xmlns="" val="505659189"/>
                  </a:ext>
                </a:extLst>
              </a:tr>
              <a:tr h="214136">
                <a:tc>
                  <a:txBody>
                    <a:bodyPr/>
                    <a:lstStyle/>
                    <a:p>
                      <a:pPr marL="0" marR="0" algn="just">
                        <a:lnSpc>
                          <a:spcPct val="107000"/>
                        </a:lnSpc>
                        <a:spcBef>
                          <a:spcPts val="0"/>
                        </a:spcBef>
                        <a:spcAft>
                          <a:spcPts val="0"/>
                        </a:spcAft>
                      </a:pPr>
                      <a:r>
                        <a:rPr lang="en-US" sz="1400">
                          <a:effectLst/>
                        </a:rPr>
                        <a:t>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Surobi 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Kabul</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Lagman</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180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891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700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.087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extLst>
                  <a:ext uri="{0D108BD9-81ED-4DB2-BD59-A6C34878D82A}">
                    <a16:rowId xmlns:a16="http://schemas.microsoft.com/office/drawing/2014/main" xmlns="" val="3811348306"/>
                  </a:ext>
                </a:extLst>
              </a:tr>
              <a:tr h="306984">
                <a:tc>
                  <a:txBody>
                    <a:bodyPr/>
                    <a:lstStyle/>
                    <a:p>
                      <a:pPr marL="0" marR="0" algn="just">
                        <a:lnSpc>
                          <a:spcPct val="107000"/>
                        </a:lnSpc>
                        <a:spcBef>
                          <a:spcPts val="0"/>
                        </a:spcBef>
                        <a:spcAft>
                          <a:spcPts val="0"/>
                        </a:spcAft>
                      </a:pPr>
                      <a:r>
                        <a:rPr lang="en-US" sz="1400">
                          <a:effectLst/>
                        </a:rPr>
                        <a:t>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dirty="0" err="1">
                          <a:effectLst/>
                        </a:rPr>
                        <a:t>Kunar</a:t>
                      </a:r>
                      <a:r>
                        <a:rPr lang="en-US" sz="1400" dirty="0">
                          <a:effectLst/>
                        </a:rPr>
                        <a:t> A (</a:t>
                      </a:r>
                      <a:r>
                        <a:rPr lang="en-US" sz="1400" dirty="0" err="1">
                          <a:effectLst/>
                        </a:rPr>
                        <a:t>Shal</a:t>
                      </a:r>
                      <a:r>
                        <a:rPr lang="en-US" sz="1400" dirty="0">
                          <a:effectLst/>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dirty="0" err="1">
                          <a:effectLst/>
                        </a:rPr>
                        <a:t>Kunar</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Kunar</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789</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4,772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2,000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.046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extLst>
                  <a:ext uri="{0D108BD9-81ED-4DB2-BD59-A6C34878D82A}">
                    <a16:rowId xmlns:a16="http://schemas.microsoft.com/office/drawing/2014/main" xmlns="" val="4085333127"/>
                  </a:ext>
                </a:extLst>
              </a:tr>
              <a:tr h="306984">
                <a:tc>
                  <a:txBody>
                    <a:bodyPr/>
                    <a:lstStyle/>
                    <a:p>
                      <a:pPr marL="0" marR="0" algn="just">
                        <a:lnSpc>
                          <a:spcPct val="107000"/>
                        </a:lnSpc>
                        <a:spcBef>
                          <a:spcPts val="0"/>
                        </a:spcBef>
                        <a:spcAft>
                          <a:spcPts val="0"/>
                        </a:spcAft>
                      </a:pPr>
                      <a:r>
                        <a:rPr lang="en-US" sz="1400">
                          <a:effectLst/>
                        </a:rPr>
                        <a:t>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Kajaki Addition</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dirty="0">
                          <a:effectLst/>
                        </a:rPr>
                        <a:t>Helmand</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Helmand</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100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493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300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.067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extLst>
                  <a:ext uri="{0D108BD9-81ED-4DB2-BD59-A6C34878D82A}">
                    <a16:rowId xmlns:a16="http://schemas.microsoft.com/office/drawing/2014/main" xmlns="" val="2688229230"/>
                  </a:ext>
                </a:extLst>
              </a:tr>
              <a:tr h="306984">
                <a:tc>
                  <a:txBody>
                    <a:bodyPr/>
                    <a:lstStyle/>
                    <a:p>
                      <a:pPr marL="0" marR="0" algn="just">
                        <a:lnSpc>
                          <a:spcPct val="107000"/>
                        </a:lnSpc>
                        <a:spcBef>
                          <a:spcPts val="0"/>
                        </a:spcBef>
                        <a:spcAft>
                          <a:spcPts val="0"/>
                        </a:spcAft>
                      </a:pPr>
                      <a:r>
                        <a:rPr lang="en-US" sz="1400">
                          <a:effectLst/>
                        </a:rPr>
                        <a:t>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Kokcha</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Kokcha</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Badakhshan</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445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2,238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1,400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.069</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extLst>
                  <a:ext uri="{0D108BD9-81ED-4DB2-BD59-A6C34878D82A}">
                    <a16:rowId xmlns:a16="http://schemas.microsoft.com/office/drawing/2014/main" xmlns="" val="908585028"/>
                  </a:ext>
                </a:extLst>
              </a:tr>
              <a:tr h="428271">
                <a:tc>
                  <a:txBody>
                    <a:bodyPr/>
                    <a:lstStyle/>
                    <a:p>
                      <a:pPr marL="0" marR="0" algn="just">
                        <a:lnSpc>
                          <a:spcPct val="107000"/>
                        </a:lnSpc>
                        <a:spcBef>
                          <a:spcPts val="0"/>
                        </a:spcBef>
                        <a:spcAft>
                          <a:spcPts val="0"/>
                        </a:spcAft>
                      </a:pPr>
                      <a:r>
                        <a:rPr lang="en-US" sz="1400">
                          <a:effectLst/>
                        </a:rPr>
                        <a:t>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Gulbahar</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Panjshir</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Panjshir/Baghlan</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120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594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500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.093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extLst>
                  <a:ext uri="{0D108BD9-81ED-4DB2-BD59-A6C34878D82A}">
                    <a16:rowId xmlns:a16="http://schemas.microsoft.com/office/drawing/2014/main" xmlns="" val="296567814"/>
                  </a:ext>
                </a:extLst>
              </a:tr>
              <a:tr h="214136">
                <a:tc>
                  <a:txBody>
                    <a:bodyPr/>
                    <a:lstStyle/>
                    <a:p>
                      <a:pPr marL="0" marR="0" algn="just">
                        <a:lnSpc>
                          <a:spcPct val="107000"/>
                        </a:lnSpc>
                        <a:spcBef>
                          <a:spcPts val="0"/>
                        </a:spcBef>
                        <a:spcAft>
                          <a:spcPts val="0"/>
                        </a:spcAft>
                      </a:pPr>
                      <a:r>
                        <a:rPr lang="en-US" sz="1400">
                          <a:effectLst/>
                        </a:rPr>
                        <a:t>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dirty="0" err="1">
                          <a:effectLst/>
                        </a:rPr>
                        <a:t>Capar</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Panjshir</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Panjshir</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116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574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450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dirty="0">
                          <a:effectLst/>
                        </a:rPr>
                        <a:t>.086</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extLst>
                  <a:ext uri="{0D108BD9-81ED-4DB2-BD59-A6C34878D82A}">
                    <a16:rowId xmlns:a16="http://schemas.microsoft.com/office/drawing/2014/main" xmlns="" val="160547178"/>
                  </a:ext>
                </a:extLst>
              </a:tr>
              <a:tr h="306984">
                <a:tc>
                  <a:txBody>
                    <a:bodyPr/>
                    <a:lstStyle/>
                    <a:p>
                      <a:pPr marL="0" marR="0" algn="just">
                        <a:lnSpc>
                          <a:spcPct val="107000"/>
                        </a:lnSpc>
                        <a:spcBef>
                          <a:spcPts val="0"/>
                        </a:spcBef>
                        <a:spcAft>
                          <a:spcPts val="0"/>
                        </a:spcAft>
                      </a:pPr>
                      <a:r>
                        <a:rPr lang="en-US" sz="1400">
                          <a:effectLst/>
                        </a:rPr>
                        <a:t>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Kama</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Kunar</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Nangarhar</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45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223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180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.089</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extLst>
                  <a:ext uri="{0D108BD9-81ED-4DB2-BD59-A6C34878D82A}">
                    <a16:rowId xmlns:a16="http://schemas.microsoft.com/office/drawing/2014/main" xmlns="" val="1587757472"/>
                  </a:ext>
                </a:extLst>
              </a:tr>
              <a:tr h="306984">
                <a:tc>
                  <a:txBody>
                    <a:bodyPr/>
                    <a:lstStyle/>
                    <a:p>
                      <a:pPr marL="0" marR="0" algn="just">
                        <a:lnSpc>
                          <a:spcPct val="107000"/>
                        </a:lnSpc>
                        <a:spcBef>
                          <a:spcPts val="0"/>
                        </a:spcBef>
                        <a:spcAft>
                          <a:spcPts val="0"/>
                        </a:spcAft>
                      </a:pPr>
                      <a:r>
                        <a:rPr lang="en-US" sz="1400">
                          <a:effectLst/>
                        </a:rPr>
                        <a:t>9</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Kunar B (Sagai)</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Kunar</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Kunar</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300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1,485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600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.045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extLst>
                  <a:ext uri="{0D108BD9-81ED-4DB2-BD59-A6C34878D82A}">
                    <a16:rowId xmlns:a16="http://schemas.microsoft.com/office/drawing/2014/main" xmlns="" val="3741899869"/>
                  </a:ext>
                </a:extLst>
              </a:tr>
              <a:tr h="460476">
                <a:tc>
                  <a:txBody>
                    <a:bodyPr/>
                    <a:lstStyle/>
                    <a:p>
                      <a:pPr marL="0" marR="0" algn="just">
                        <a:lnSpc>
                          <a:spcPct val="107000"/>
                        </a:lnSpc>
                        <a:spcBef>
                          <a:spcPts val="0"/>
                        </a:spcBef>
                        <a:spcAft>
                          <a:spcPts val="0"/>
                        </a:spcAft>
                      </a:pPr>
                      <a:r>
                        <a:rPr lang="en-US" sz="1400">
                          <a:effectLst/>
                        </a:rPr>
                        <a:t>10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Kajaki Extension</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Helmand</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Helmand</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18.5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91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90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.109</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extLst>
                  <a:ext uri="{0D108BD9-81ED-4DB2-BD59-A6C34878D82A}">
                    <a16:rowId xmlns:a16="http://schemas.microsoft.com/office/drawing/2014/main" xmlns="" val="1297178357"/>
                  </a:ext>
                </a:extLst>
              </a:tr>
              <a:tr h="306984">
                <a:tc>
                  <a:txBody>
                    <a:bodyPr/>
                    <a:lstStyle/>
                    <a:p>
                      <a:pPr marL="0" marR="0" algn="just">
                        <a:lnSpc>
                          <a:spcPct val="107000"/>
                        </a:lnSpc>
                        <a:spcBef>
                          <a:spcPts val="0"/>
                        </a:spcBef>
                        <a:spcAft>
                          <a:spcPts val="0"/>
                        </a:spcAft>
                      </a:pPr>
                      <a:r>
                        <a:rPr lang="en-US" sz="1400">
                          <a:effectLst/>
                        </a:rPr>
                        <a:t>11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Olambagh</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Helmand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Uruzgan</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90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444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400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.099</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extLst>
                  <a:ext uri="{0D108BD9-81ED-4DB2-BD59-A6C34878D82A}">
                    <a16:rowId xmlns:a16="http://schemas.microsoft.com/office/drawing/2014/main" xmlns="" val="3340050201"/>
                  </a:ext>
                </a:extLst>
              </a:tr>
              <a:tr h="214136">
                <a:tc>
                  <a:txBody>
                    <a:bodyPr/>
                    <a:lstStyle/>
                    <a:p>
                      <a:pPr marL="0" marR="0" algn="just">
                        <a:lnSpc>
                          <a:spcPct val="107000"/>
                        </a:lnSpc>
                        <a:spcBef>
                          <a:spcPts val="0"/>
                        </a:spcBef>
                        <a:spcAft>
                          <a:spcPts val="0"/>
                        </a:spcAft>
                      </a:pPr>
                      <a:r>
                        <a:rPr lang="en-US" sz="1400">
                          <a:effectLst/>
                        </a:rPr>
                        <a:t>12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Kilagai</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Baghlan</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60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297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250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.093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extLst>
                  <a:ext uri="{0D108BD9-81ED-4DB2-BD59-A6C34878D82A}">
                    <a16:rowId xmlns:a16="http://schemas.microsoft.com/office/drawing/2014/main" xmlns="" val="2946609466"/>
                  </a:ext>
                </a:extLst>
              </a:tr>
              <a:tr h="214136">
                <a:tc>
                  <a:txBody>
                    <a:bodyPr/>
                    <a:lstStyle/>
                    <a:p>
                      <a:pPr marL="0" marR="0" algn="just">
                        <a:lnSpc>
                          <a:spcPct val="107000"/>
                        </a:lnSpc>
                        <a:spcBef>
                          <a:spcPts val="0"/>
                        </a:spcBef>
                        <a:spcAft>
                          <a:spcPts val="0"/>
                        </a:spcAft>
                      </a:pPr>
                      <a:r>
                        <a:rPr lang="en-US" sz="1400">
                          <a:effectLst/>
                        </a:rPr>
                        <a:t>13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Salma</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Hari Rud</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Herat</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40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197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200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dirty="0">
                          <a:effectLst/>
                        </a:rPr>
                        <a:t>.112</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extLst>
                  <a:ext uri="{0D108BD9-81ED-4DB2-BD59-A6C34878D82A}">
                    <a16:rowId xmlns:a16="http://schemas.microsoft.com/office/drawing/2014/main" xmlns="" val="4210071533"/>
                  </a:ext>
                </a:extLst>
              </a:tr>
              <a:tr h="306984">
                <a:tc>
                  <a:txBody>
                    <a:bodyPr/>
                    <a:lstStyle/>
                    <a:p>
                      <a:pPr marL="0" marR="0" algn="just">
                        <a:lnSpc>
                          <a:spcPct val="107000"/>
                        </a:lnSpc>
                        <a:spcBef>
                          <a:spcPts val="0"/>
                        </a:spcBef>
                        <a:spcAft>
                          <a:spcPts val="0"/>
                        </a:spcAft>
                      </a:pPr>
                      <a:r>
                        <a:rPr lang="en-US" sz="1400">
                          <a:effectLst/>
                        </a:rPr>
                        <a:t>14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Upper Amu</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Amu Daria</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1,000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4,955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2,500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.056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extLst>
                  <a:ext uri="{0D108BD9-81ED-4DB2-BD59-A6C34878D82A}">
                    <a16:rowId xmlns:a16="http://schemas.microsoft.com/office/drawing/2014/main" xmlns="" val="1065235030"/>
                  </a:ext>
                </a:extLst>
              </a:tr>
              <a:tr h="306984">
                <a:tc>
                  <a:txBody>
                    <a:bodyPr/>
                    <a:lstStyle/>
                    <a:p>
                      <a:pPr marL="0" marR="0" algn="just">
                        <a:lnSpc>
                          <a:spcPct val="107000"/>
                        </a:lnSpc>
                        <a:spcBef>
                          <a:spcPts val="0"/>
                        </a:spcBef>
                        <a:spcAft>
                          <a:spcPts val="0"/>
                        </a:spcAft>
                      </a:pPr>
                      <a:r>
                        <a:rPr lang="en-US" sz="1400">
                          <a:effectLst/>
                        </a:rPr>
                        <a:t>15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Dashtijum</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Panj</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4,000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19,819</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a:effectLst/>
                        </a:rPr>
                        <a:t>8,000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tc>
                  <a:txBody>
                    <a:bodyPr/>
                    <a:lstStyle/>
                    <a:p>
                      <a:pPr marL="0" marR="0" algn="just">
                        <a:lnSpc>
                          <a:spcPct val="107000"/>
                        </a:lnSpc>
                        <a:spcBef>
                          <a:spcPts val="0"/>
                        </a:spcBef>
                        <a:spcAft>
                          <a:spcPts val="0"/>
                        </a:spcAft>
                      </a:pPr>
                      <a:r>
                        <a:rPr lang="en-US" sz="1400" dirty="0">
                          <a:effectLst/>
                        </a:rPr>
                        <a:t>.044</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50827" marR="50827" marT="0" marB="0"/>
                </a:tc>
                <a:extLst>
                  <a:ext uri="{0D108BD9-81ED-4DB2-BD59-A6C34878D82A}">
                    <a16:rowId xmlns:a16="http://schemas.microsoft.com/office/drawing/2014/main" xmlns="" val="2075997455"/>
                  </a:ext>
                </a:extLst>
              </a:tr>
            </a:tbl>
          </a:graphicData>
        </a:graphic>
      </p:graphicFrame>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spTree>
    <p:extLst>
      <p:ext uri="{BB962C8B-B14F-4D97-AF65-F5344CB8AC3E}">
        <p14:creationId xmlns:p14="http://schemas.microsoft.com/office/powerpoint/2010/main" val="7360810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77521"/>
          </a:xfrm>
        </p:spPr>
        <p:txBody>
          <a:bodyPr>
            <a:normAutofit fontScale="90000"/>
          </a:bodyPr>
          <a:lstStyle/>
          <a:p>
            <a:pPr lvl="0"/>
            <a:r>
              <a:rPr lang="en-US" dirty="0" smtClean="0"/>
              <a:t/>
            </a:r>
            <a:br>
              <a:rPr lang="en-US" dirty="0" smtClean="0"/>
            </a:br>
            <a:r>
              <a:rPr lang="en-US" dirty="0" smtClean="0"/>
              <a:t>  </a:t>
            </a:r>
            <a:r>
              <a:rPr lang="en-US" b="1" dirty="0" smtClean="0"/>
              <a:t>II-</a:t>
            </a:r>
            <a:r>
              <a:rPr lang="en-US" sz="3100" b="1" dirty="0" smtClean="0"/>
              <a:t>Solar</a:t>
            </a:r>
            <a:r>
              <a:rPr lang="en-US" dirty="0"/>
              <a:t/>
            </a:r>
            <a:br>
              <a:rPr lang="en-US" dirty="0"/>
            </a:br>
            <a:endParaRPr lang="en-US" dirty="0"/>
          </a:p>
        </p:txBody>
      </p:sp>
      <p:sp>
        <p:nvSpPr>
          <p:cNvPr id="3" name="Content Placeholder 2"/>
          <p:cNvSpPr>
            <a:spLocks noGrp="1"/>
          </p:cNvSpPr>
          <p:nvPr>
            <p:ph idx="1"/>
          </p:nvPr>
        </p:nvSpPr>
        <p:spPr>
          <a:xfrm>
            <a:off x="838200" y="1371600"/>
            <a:ext cx="10515600" cy="4805363"/>
          </a:xfrm>
        </p:spPr>
        <p:txBody>
          <a:bodyPr>
            <a:normAutofit/>
          </a:bodyPr>
          <a:lstStyle/>
          <a:p>
            <a:pPr algn="just"/>
            <a:r>
              <a:rPr lang="en-US" sz="3200" dirty="0"/>
              <a:t>Most of Afghanistan lies between a latitude of 30 and 38 degrees north and 60 to 72 degrees east. With 300 days of sunshine each year, its average solar potential (Global Horizontal Irradiance or GHI) is estimated at 6.5 kWh per m2 per day. Higher values prevail in the southern areas of Kandahar, Helmand, Farah and Herat provinces, but even in the northern provinces, where irradiance averages only 4.5 kwh per m2 per day, electricity generation is technically feasible. Total estimated national capacity based on solar radiation and feasible area is 222,000 MW.</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670441"/>
            <a:ext cx="12192000" cy="242764"/>
          </a:xfrm>
          <a:prstGeom prst="rect">
            <a:avLst/>
          </a:prstGeom>
        </p:spPr>
      </p:pic>
    </p:spTree>
    <p:extLst>
      <p:ext uri="{BB962C8B-B14F-4D97-AF65-F5344CB8AC3E}">
        <p14:creationId xmlns:p14="http://schemas.microsoft.com/office/powerpoint/2010/main" val="35884710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Solar Projects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83907647"/>
              </p:ext>
            </p:extLst>
          </p:nvPr>
        </p:nvGraphicFramePr>
        <p:xfrm>
          <a:off x="838200" y="1462088"/>
          <a:ext cx="9448800" cy="5096990"/>
        </p:xfrm>
        <a:graphic>
          <a:graphicData uri="http://schemas.openxmlformats.org/drawingml/2006/table">
            <a:tbl>
              <a:tblPr firstRow="1" firstCol="1" bandRow="1">
                <a:tableStyleId>{5C22544A-7EE6-4342-B048-85BDC9FD1C3A}</a:tableStyleId>
              </a:tblPr>
              <a:tblGrid>
                <a:gridCol w="398372">
                  <a:extLst>
                    <a:ext uri="{9D8B030D-6E8A-4147-A177-3AD203B41FA5}">
                      <a16:colId xmlns:a16="http://schemas.microsoft.com/office/drawing/2014/main" xmlns="" val="1305437157"/>
                    </a:ext>
                  </a:extLst>
                </a:gridCol>
                <a:gridCol w="2391125">
                  <a:extLst>
                    <a:ext uri="{9D8B030D-6E8A-4147-A177-3AD203B41FA5}">
                      <a16:colId xmlns:a16="http://schemas.microsoft.com/office/drawing/2014/main" xmlns="" val="2702004307"/>
                    </a:ext>
                  </a:extLst>
                </a:gridCol>
                <a:gridCol w="1394747">
                  <a:extLst>
                    <a:ext uri="{9D8B030D-6E8A-4147-A177-3AD203B41FA5}">
                      <a16:colId xmlns:a16="http://schemas.microsoft.com/office/drawing/2014/main" xmlns="" val="1195302664"/>
                    </a:ext>
                  </a:extLst>
                </a:gridCol>
                <a:gridCol w="323172">
                  <a:extLst>
                    <a:ext uri="{9D8B030D-6E8A-4147-A177-3AD203B41FA5}">
                      <a16:colId xmlns:a16="http://schemas.microsoft.com/office/drawing/2014/main" xmlns="" val="2303380101"/>
                    </a:ext>
                  </a:extLst>
                </a:gridCol>
                <a:gridCol w="2467217">
                  <a:extLst>
                    <a:ext uri="{9D8B030D-6E8A-4147-A177-3AD203B41FA5}">
                      <a16:colId xmlns:a16="http://schemas.microsoft.com/office/drawing/2014/main" xmlns="" val="1710920326"/>
                    </a:ext>
                  </a:extLst>
                </a:gridCol>
                <a:gridCol w="2474167">
                  <a:extLst>
                    <a:ext uri="{9D8B030D-6E8A-4147-A177-3AD203B41FA5}">
                      <a16:colId xmlns:a16="http://schemas.microsoft.com/office/drawing/2014/main" xmlns="" val="4049933726"/>
                    </a:ext>
                  </a:extLst>
                </a:gridCol>
              </a:tblGrid>
              <a:tr h="298847">
                <a:tc>
                  <a:txBody>
                    <a:bodyPr/>
                    <a:lstStyle/>
                    <a:p>
                      <a:pPr marL="0" marR="0" algn="just">
                        <a:lnSpc>
                          <a:spcPct val="107000"/>
                        </a:lnSpc>
                        <a:spcBef>
                          <a:spcPts val="0"/>
                        </a:spcBef>
                        <a:spcAft>
                          <a:spcPts val="0"/>
                        </a:spcAft>
                      </a:pPr>
                      <a:r>
                        <a:rPr lang="en-US" sz="1400">
                          <a:effectLst/>
                        </a:rPr>
                        <a:t>No</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Province/Capital</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Solar (MW)</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No</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Province/Capital</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Solar (MW)</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extLst>
                  <a:ext uri="{0D108BD9-81ED-4DB2-BD59-A6C34878D82A}">
                    <a16:rowId xmlns:a16="http://schemas.microsoft.com/office/drawing/2014/main" xmlns="" val="2116508492"/>
                  </a:ext>
                </a:extLst>
              </a:tr>
              <a:tr h="149423">
                <a:tc>
                  <a:txBody>
                    <a:bodyPr/>
                    <a:lstStyle/>
                    <a:p>
                      <a:pPr marL="0" marR="0" algn="just">
                        <a:lnSpc>
                          <a:spcPct val="107000"/>
                        </a:lnSpc>
                        <a:spcBef>
                          <a:spcPts val="0"/>
                        </a:spcBef>
                        <a:spcAft>
                          <a:spcPts val="0"/>
                        </a:spcAft>
                      </a:pPr>
                      <a:r>
                        <a:rPr lang="en-US" sz="1400">
                          <a:effectLst/>
                        </a:rPr>
                        <a:t>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Kabul</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432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Kapisa</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183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extLst>
                  <a:ext uri="{0D108BD9-81ED-4DB2-BD59-A6C34878D82A}">
                    <a16:rowId xmlns:a16="http://schemas.microsoft.com/office/drawing/2014/main" xmlns="" val="1775049187"/>
                  </a:ext>
                </a:extLst>
              </a:tr>
              <a:tr h="149423">
                <a:tc>
                  <a:txBody>
                    <a:bodyPr/>
                    <a:lstStyle/>
                    <a:p>
                      <a:pPr marL="0" marR="0" algn="just">
                        <a:lnSpc>
                          <a:spcPct val="107000"/>
                        </a:lnSpc>
                        <a:spcBef>
                          <a:spcPts val="0"/>
                        </a:spcBef>
                        <a:spcAft>
                          <a:spcPts val="0"/>
                        </a:spcAft>
                      </a:pPr>
                      <a:r>
                        <a:rPr lang="en-US" sz="1400">
                          <a:effectLst/>
                        </a:rPr>
                        <a:t>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Parwan</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548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Wardak</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1,043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extLst>
                  <a:ext uri="{0D108BD9-81ED-4DB2-BD59-A6C34878D82A}">
                    <a16:rowId xmlns:a16="http://schemas.microsoft.com/office/drawing/2014/main" xmlns="" val="2017799541"/>
                  </a:ext>
                </a:extLst>
              </a:tr>
              <a:tr h="149423">
                <a:tc>
                  <a:txBody>
                    <a:bodyPr/>
                    <a:lstStyle/>
                    <a:p>
                      <a:pPr marL="0" marR="0" algn="just">
                        <a:lnSpc>
                          <a:spcPct val="107000"/>
                        </a:lnSpc>
                        <a:spcBef>
                          <a:spcPts val="0"/>
                        </a:spcBef>
                        <a:spcAft>
                          <a:spcPts val="0"/>
                        </a:spcAft>
                      </a:pPr>
                      <a:r>
                        <a:rPr lang="en-US" sz="1400">
                          <a:effectLst/>
                        </a:rPr>
                        <a:t>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Lowgar</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451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Ghazni</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5,802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extLst>
                  <a:ext uri="{0D108BD9-81ED-4DB2-BD59-A6C34878D82A}">
                    <a16:rowId xmlns:a16="http://schemas.microsoft.com/office/drawing/2014/main" xmlns="" val="3172391526"/>
                  </a:ext>
                </a:extLst>
              </a:tr>
              <a:tr h="149423">
                <a:tc>
                  <a:txBody>
                    <a:bodyPr/>
                    <a:lstStyle/>
                    <a:p>
                      <a:pPr marL="0" marR="0" algn="just">
                        <a:lnSpc>
                          <a:spcPct val="107000"/>
                        </a:lnSpc>
                        <a:spcBef>
                          <a:spcPts val="0"/>
                        </a:spcBef>
                        <a:spcAft>
                          <a:spcPts val="0"/>
                        </a:spcAft>
                      </a:pPr>
                      <a:r>
                        <a:rPr lang="en-US" sz="1400">
                          <a:effectLst/>
                        </a:rPr>
                        <a:t>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Paktia</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5,042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Khost</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364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extLst>
                  <a:ext uri="{0D108BD9-81ED-4DB2-BD59-A6C34878D82A}">
                    <a16:rowId xmlns:a16="http://schemas.microsoft.com/office/drawing/2014/main" xmlns="" val="2181794084"/>
                  </a:ext>
                </a:extLst>
              </a:tr>
              <a:tr h="298847">
                <a:tc>
                  <a:txBody>
                    <a:bodyPr/>
                    <a:lstStyle/>
                    <a:p>
                      <a:pPr marL="0" marR="0" algn="just">
                        <a:lnSpc>
                          <a:spcPct val="107000"/>
                        </a:lnSpc>
                        <a:spcBef>
                          <a:spcPts val="0"/>
                        </a:spcBef>
                        <a:spcAft>
                          <a:spcPts val="0"/>
                        </a:spcAft>
                      </a:pPr>
                      <a:r>
                        <a:rPr lang="en-US" sz="1400">
                          <a:effectLst/>
                        </a:rPr>
                        <a:t>9</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Nangarhar</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1,687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10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Kunar</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447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extLst>
                  <a:ext uri="{0D108BD9-81ED-4DB2-BD59-A6C34878D82A}">
                    <a16:rowId xmlns:a16="http://schemas.microsoft.com/office/drawing/2014/main" xmlns="" val="1912749909"/>
                  </a:ext>
                </a:extLst>
              </a:tr>
              <a:tr h="298847">
                <a:tc>
                  <a:txBody>
                    <a:bodyPr/>
                    <a:lstStyle/>
                    <a:p>
                      <a:pPr marL="0" marR="0" algn="just">
                        <a:lnSpc>
                          <a:spcPct val="107000"/>
                        </a:lnSpc>
                        <a:spcBef>
                          <a:spcPts val="0"/>
                        </a:spcBef>
                        <a:spcAft>
                          <a:spcPts val="0"/>
                        </a:spcAft>
                      </a:pPr>
                      <a:r>
                        <a:rPr lang="en-US" sz="1400">
                          <a:effectLst/>
                        </a:rPr>
                        <a:t>11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dirty="0" err="1">
                          <a:effectLst/>
                        </a:rPr>
                        <a:t>Laghman</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842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12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Nuristan</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888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extLst>
                  <a:ext uri="{0D108BD9-81ED-4DB2-BD59-A6C34878D82A}">
                    <a16:rowId xmlns:a16="http://schemas.microsoft.com/office/drawing/2014/main" xmlns="" val="502882491"/>
                  </a:ext>
                </a:extLst>
              </a:tr>
              <a:tr h="298847">
                <a:tc>
                  <a:txBody>
                    <a:bodyPr/>
                    <a:lstStyle/>
                    <a:p>
                      <a:pPr marL="0" marR="0" algn="just">
                        <a:lnSpc>
                          <a:spcPct val="107000"/>
                        </a:lnSpc>
                        <a:spcBef>
                          <a:spcPts val="0"/>
                        </a:spcBef>
                        <a:spcAft>
                          <a:spcPts val="0"/>
                        </a:spcAft>
                      </a:pPr>
                      <a:r>
                        <a:rPr lang="en-US" sz="1400">
                          <a:effectLst/>
                        </a:rPr>
                        <a:t>13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Badakhshan</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3,736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14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Bamian</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1,863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extLst>
                  <a:ext uri="{0D108BD9-81ED-4DB2-BD59-A6C34878D82A}">
                    <a16:rowId xmlns:a16="http://schemas.microsoft.com/office/drawing/2014/main" xmlns="" val="979639528"/>
                  </a:ext>
                </a:extLst>
              </a:tr>
              <a:tr h="298847">
                <a:tc>
                  <a:txBody>
                    <a:bodyPr/>
                    <a:lstStyle/>
                    <a:p>
                      <a:pPr marL="0" marR="0" algn="just">
                        <a:lnSpc>
                          <a:spcPct val="107000"/>
                        </a:lnSpc>
                        <a:spcBef>
                          <a:spcPts val="0"/>
                        </a:spcBef>
                        <a:spcAft>
                          <a:spcPts val="0"/>
                        </a:spcAft>
                      </a:pPr>
                      <a:r>
                        <a:rPr lang="en-US" sz="1400">
                          <a:effectLst/>
                        </a:rPr>
                        <a:t>15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dirty="0" err="1">
                          <a:effectLst/>
                        </a:rPr>
                        <a:t>Takhar</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2,543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16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Baghlan</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1,536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extLst>
                  <a:ext uri="{0D108BD9-81ED-4DB2-BD59-A6C34878D82A}">
                    <a16:rowId xmlns:a16="http://schemas.microsoft.com/office/drawing/2014/main" xmlns="" val="2605510995"/>
                  </a:ext>
                </a:extLst>
              </a:tr>
              <a:tr h="298847">
                <a:tc>
                  <a:txBody>
                    <a:bodyPr/>
                    <a:lstStyle/>
                    <a:p>
                      <a:pPr marL="0" marR="0" algn="just">
                        <a:lnSpc>
                          <a:spcPct val="107000"/>
                        </a:lnSpc>
                        <a:spcBef>
                          <a:spcPts val="0"/>
                        </a:spcBef>
                        <a:spcAft>
                          <a:spcPts val="0"/>
                        </a:spcAft>
                      </a:pPr>
                      <a:r>
                        <a:rPr lang="en-US" sz="1400">
                          <a:effectLst/>
                        </a:rPr>
                        <a:t>17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Kunduz</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dirty="0">
                          <a:effectLst/>
                        </a:rPr>
                        <a:t>1,279</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18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Samangan</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2,912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extLst>
                  <a:ext uri="{0D108BD9-81ED-4DB2-BD59-A6C34878D82A}">
                    <a16:rowId xmlns:a16="http://schemas.microsoft.com/office/drawing/2014/main" xmlns="" val="769777075"/>
                  </a:ext>
                </a:extLst>
              </a:tr>
              <a:tr h="298847">
                <a:tc>
                  <a:txBody>
                    <a:bodyPr/>
                    <a:lstStyle/>
                    <a:p>
                      <a:pPr marL="0" marR="0" algn="just">
                        <a:lnSpc>
                          <a:spcPct val="107000"/>
                        </a:lnSpc>
                        <a:spcBef>
                          <a:spcPts val="0"/>
                        </a:spcBef>
                        <a:spcAft>
                          <a:spcPts val="0"/>
                        </a:spcAft>
                      </a:pPr>
                      <a:r>
                        <a:rPr lang="en-US" sz="1400">
                          <a:effectLst/>
                        </a:rPr>
                        <a:t>19</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Balkh</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2,900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20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Jowzjan</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2,230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extLst>
                  <a:ext uri="{0D108BD9-81ED-4DB2-BD59-A6C34878D82A}">
                    <a16:rowId xmlns:a16="http://schemas.microsoft.com/office/drawing/2014/main" xmlns="" val="2114017760"/>
                  </a:ext>
                </a:extLst>
              </a:tr>
              <a:tr h="298847">
                <a:tc>
                  <a:txBody>
                    <a:bodyPr/>
                    <a:lstStyle/>
                    <a:p>
                      <a:pPr marL="0" marR="0" algn="just">
                        <a:lnSpc>
                          <a:spcPct val="107000"/>
                        </a:lnSpc>
                        <a:spcBef>
                          <a:spcPts val="0"/>
                        </a:spcBef>
                        <a:spcAft>
                          <a:spcPts val="0"/>
                        </a:spcAft>
                      </a:pPr>
                      <a:r>
                        <a:rPr lang="en-US" sz="1400">
                          <a:effectLst/>
                        </a:rPr>
                        <a:t>21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Sar-I pol</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4,131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22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Faryab</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4,679</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extLst>
                  <a:ext uri="{0D108BD9-81ED-4DB2-BD59-A6C34878D82A}">
                    <a16:rowId xmlns:a16="http://schemas.microsoft.com/office/drawing/2014/main" xmlns="" val="2667079673"/>
                  </a:ext>
                </a:extLst>
              </a:tr>
              <a:tr h="298847">
                <a:tc>
                  <a:txBody>
                    <a:bodyPr/>
                    <a:lstStyle/>
                    <a:p>
                      <a:pPr marL="0" marR="0" algn="just">
                        <a:lnSpc>
                          <a:spcPct val="107000"/>
                        </a:lnSpc>
                        <a:spcBef>
                          <a:spcPts val="0"/>
                        </a:spcBef>
                        <a:spcAft>
                          <a:spcPts val="0"/>
                        </a:spcAft>
                      </a:pPr>
                      <a:r>
                        <a:rPr lang="en-US" sz="1400">
                          <a:effectLst/>
                        </a:rPr>
                        <a:t>23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Badghis</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5,328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24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Herat</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28,539</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extLst>
                  <a:ext uri="{0D108BD9-81ED-4DB2-BD59-A6C34878D82A}">
                    <a16:rowId xmlns:a16="http://schemas.microsoft.com/office/drawing/2014/main" xmlns="" val="1572045499"/>
                  </a:ext>
                </a:extLst>
              </a:tr>
              <a:tr h="298847">
                <a:tc>
                  <a:txBody>
                    <a:bodyPr/>
                    <a:lstStyle/>
                    <a:p>
                      <a:pPr marL="0" marR="0" algn="just">
                        <a:lnSpc>
                          <a:spcPct val="107000"/>
                        </a:lnSpc>
                        <a:spcBef>
                          <a:spcPts val="0"/>
                        </a:spcBef>
                        <a:spcAft>
                          <a:spcPts val="0"/>
                        </a:spcAft>
                      </a:pPr>
                      <a:r>
                        <a:rPr lang="en-US" sz="1400">
                          <a:effectLst/>
                        </a:rPr>
                        <a:t>25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Farah</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27,137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26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Ghowr</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10,539</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extLst>
                  <a:ext uri="{0D108BD9-81ED-4DB2-BD59-A6C34878D82A}">
                    <a16:rowId xmlns:a16="http://schemas.microsoft.com/office/drawing/2014/main" xmlns="" val="3253184724"/>
                  </a:ext>
                </a:extLst>
              </a:tr>
              <a:tr h="298847">
                <a:tc>
                  <a:txBody>
                    <a:bodyPr/>
                    <a:lstStyle/>
                    <a:p>
                      <a:pPr marL="0" marR="0" algn="just">
                        <a:lnSpc>
                          <a:spcPct val="107000"/>
                        </a:lnSpc>
                        <a:spcBef>
                          <a:spcPts val="0"/>
                        </a:spcBef>
                        <a:spcAft>
                          <a:spcPts val="0"/>
                        </a:spcAft>
                      </a:pPr>
                      <a:r>
                        <a:rPr lang="en-US" sz="1400">
                          <a:effectLst/>
                        </a:rPr>
                        <a:t>27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Helmand</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33,282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28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Nimruz</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22,618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extLst>
                  <a:ext uri="{0D108BD9-81ED-4DB2-BD59-A6C34878D82A}">
                    <a16:rowId xmlns:a16="http://schemas.microsoft.com/office/drawing/2014/main" xmlns="" val="1397995389"/>
                  </a:ext>
                </a:extLst>
              </a:tr>
              <a:tr h="298847">
                <a:tc>
                  <a:txBody>
                    <a:bodyPr/>
                    <a:lstStyle/>
                    <a:p>
                      <a:pPr marL="0" marR="0" algn="just">
                        <a:lnSpc>
                          <a:spcPct val="107000"/>
                        </a:lnSpc>
                        <a:spcBef>
                          <a:spcPts val="0"/>
                        </a:spcBef>
                        <a:spcAft>
                          <a:spcPts val="0"/>
                        </a:spcAft>
                      </a:pPr>
                      <a:r>
                        <a:rPr lang="en-US" sz="1400">
                          <a:effectLst/>
                        </a:rPr>
                        <a:t>29</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Kandahar</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31,079</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30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Zabul</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9,464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extLst>
                  <a:ext uri="{0D108BD9-81ED-4DB2-BD59-A6C34878D82A}">
                    <a16:rowId xmlns:a16="http://schemas.microsoft.com/office/drawing/2014/main" xmlns="" val="17914290"/>
                  </a:ext>
                </a:extLst>
              </a:tr>
              <a:tr h="298847">
                <a:tc>
                  <a:txBody>
                    <a:bodyPr/>
                    <a:lstStyle/>
                    <a:p>
                      <a:pPr marL="0" marR="0" algn="just">
                        <a:lnSpc>
                          <a:spcPct val="107000"/>
                        </a:lnSpc>
                        <a:spcBef>
                          <a:spcPts val="0"/>
                        </a:spcBef>
                        <a:spcAft>
                          <a:spcPts val="0"/>
                        </a:spcAft>
                      </a:pPr>
                      <a:r>
                        <a:rPr lang="en-US" sz="1400">
                          <a:effectLst/>
                        </a:rPr>
                        <a:t>31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Uruzgan</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6,530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32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Daikondi</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1,991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extLst>
                  <a:ext uri="{0D108BD9-81ED-4DB2-BD59-A6C34878D82A}">
                    <a16:rowId xmlns:a16="http://schemas.microsoft.com/office/drawing/2014/main" xmlns="" val="3390954825"/>
                  </a:ext>
                </a:extLst>
              </a:tr>
              <a:tr h="298847">
                <a:tc>
                  <a:txBody>
                    <a:bodyPr/>
                    <a:lstStyle/>
                    <a:p>
                      <a:pPr marL="0" marR="0" algn="just">
                        <a:lnSpc>
                          <a:spcPct val="107000"/>
                        </a:lnSpc>
                        <a:spcBef>
                          <a:spcPts val="0"/>
                        </a:spcBef>
                        <a:spcAft>
                          <a:spcPts val="0"/>
                        </a:spcAft>
                      </a:pPr>
                      <a:r>
                        <a:rPr lang="en-US" sz="1400">
                          <a:effectLst/>
                        </a:rPr>
                        <a:t>33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Panjshir</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510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34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a:effectLst/>
                        </a:rPr>
                        <a:t>Paktika</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tc>
                  <a:txBody>
                    <a:bodyPr/>
                    <a:lstStyle/>
                    <a:p>
                      <a:pPr marL="0" marR="0" algn="just">
                        <a:lnSpc>
                          <a:spcPct val="107000"/>
                        </a:lnSpc>
                        <a:spcBef>
                          <a:spcPts val="0"/>
                        </a:spcBef>
                        <a:spcAft>
                          <a:spcPts val="0"/>
                        </a:spcAft>
                      </a:pPr>
                      <a:r>
                        <a:rPr lang="en-US" sz="1400" dirty="0">
                          <a:effectLst/>
                        </a:rPr>
                        <a:t>374</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52361" marR="52361" marT="0" marB="0"/>
                </a:tc>
                <a:extLst>
                  <a:ext uri="{0D108BD9-81ED-4DB2-BD59-A6C34878D82A}">
                    <a16:rowId xmlns:a16="http://schemas.microsoft.com/office/drawing/2014/main" xmlns="" val="3305549194"/>
                  </a:ext>
                </a:extLst>
              </a:tr>
            </a:tbl>
          </a:graphicData>
        </a:graphic>
      </p:graphicFrame>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spTree>
    <p:extLst>
      <p:ext uri="{BB962C8B-B14F-4D97-AF65-F5344CB8AC3E}">
        <p14:creationId xmlns:p14="http://schemas.microsoft.com/office/powerpoint/2010/main" val="22184907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  </a:t>
            </a:r>
            <a:r>
              <a:rPr lang="en-US" b="1" dirty="0" smtClean="0"/>
              <a:t>III- Wind</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Afghanistan’s wind resources are also substantial, but highly localized. The country’s total capacity is estimated at approximately 150,000 MW, based on total ‘windy area’ Exploitable capacity is estimated to be roughly 66,700 MW. </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670441"/>
            <a:ext cx="12192000" cy="242764"/>
          </a:xfrm>
          <a:prstGeom prst="rect">
            <a:avLst/>
          </a:prstGeom>
        </p:spPr>
      </p:pic>
    </p:spTree>
    <p:extLst>
      <p:ext uri="{BB962C8B-B14F-4D97-AF65-F5344CB8AC3E}">
        <p14:creationId xmlns:p14="http://schemas.microsoft.com/office/powerpoint/2010/main" val="36214446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Wind Projects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29952493"/>
              </p:ext>
            </p:extLst>
          </p:nvPr>
        </p:nvGraphicFramePr>
        <p:xfrm>
          <a:off x="838200" y="1554480"/>
          <a:ext cx="9194800" cy="4957802"/>
        </p:xfrm>
        <a:graphic>
          <a:graphicData uri="http://schemas.openxmlformats.org/drawingml/2006/table">
            <a:tbl>
              <a:tblPr firstRow="1" firstCol="1" bandRow="1">
                <a:tableStyleId>{5C22544A-7EE6-4342-B048-85BDC9FD1C3A}</a:tableStyleId>
              </a:tblPr>
              <a:tblGrid>
                <a:gridCol w="437613">
                  <a:extLst>
                    <a:ext uri="{9D8B030D-6E8A-4147-A177-3AD203B41FA5}">
                      <a16:colId xmlns:a16="http://schemas.microsoft.com/office/drawing/2014/main" xmlns="" val="359343886"/>
                    </a:ext>
                  </a:extLst>
                </a:gridCol>
                <a:gridCol w="2626665">
                  <a:extLst>
                    <a:ext uri="{9D8B030D-6E8A-4147-A177-3AD203B41FA5}">
                      <a16:colId xmlns:a16="http://schemas.microsoft.com/office/drawing/2014/main" xmlns="" val="4238241624"/>
                    </a:ext>
                  </a:extLst>
                </a:gridCol>
                <a:gridCol w="1532139">
                  <a:extLst>
                    <a:ext uri="{9D8B030D-6E8A-4147-A177-3AD203B41FA5}">
                      <a16:colId xmlns:a16="http://schemas.microsoft.com/office/drawing/2014/main" xmlns="" val="2053093656"/>
                    </a:ext>
                  </a:extLst>
                </a:gridCol>
                <a:gridCol w="355007">
                  <a:extLst>
                    <a:ext uri="{9D8B030D-6E8A-4147-A177-3AD203B41FA5}">
                      <a16:colId xmlns:a16="http://schemas.microsoft.com/office/drawing/2014/main" xmlns="" val="1372101390"/>
                    </a:ext>
                  </a:extLst>
                </a:gridCol>
                <a:gridCol w="2710253">
                  <a:extLst>
                    <a:ext uri="{9D8B030D-6E8A-4147-A177-3AD203B41FA5}">
                      <a16:colId xmlns:a16="http://schemas.microsoft.com/office/drawing/2014/main" xmlns="" val="1641349793"/>
                    </a:ext>
                  </a:extLst>
                </a:gridCol>
                <a:gridCol w="1533123">
                  <a:extLst>
                    <a:ext uri="{9D8B030D-6E8A-4147-A177-3AD203B41FA5}">
                      <a16:colId xmlns:a16="http://schemas.microsoft.com/office/drawing/2014/main" xmlns="" val="3351568471"/>
                    </a:ext>
                  </a:extLst>
                </a:gridCol>
              </a:tblGrid>
              <a:tr h="288905">
                <a:tc>
                  <a:txBody>
                    <a:bodyPr/>
                    <a:lstStyle/>
                    <a:p>
                      <a:pPr marL="0" marR="0" algn="just">
                        <a:lnSpc>
                          <a:spcPct val="107000"/>
                        </a:lnSpc>
                        <a:spcBef>
                          <a:spcPts val="0"/>
                        </a:spcBef>
                        <a:spcAft>
                          <a:spcPts val="0"/>
                        </a:spcAft>
                      </a:pPr>
                      <a:r>
                        <a:rPr lang="en-US" sz="1400">
                          <a:effectLst/>
                        </a:rPr>
                        <a:t>No</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Province/Capital</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Wind (MW)</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No</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Province/Capital</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Wind (MW)</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extLst>
                  <a:ext uri="{0D108BD9-81ED-4DB2-BD59-A6C34878D82A}">
                    <a16:rowId xmlns:a16="http://schemas.microsoft.com/office/drawing/2014/main" xmlns="" val="2697778520"/>
                  </a:ext>
                </a:extLst>
              </a:tr>
              <a:tr h="144452">
                <a:tc>
                  <a:txBody>
                    <a:bodyPr/>
                    <a:lstStyle/>
                    <a:p>
                      <a:pPr marL="0" marR="0" algn="just">
                        <a:lnSpc>
                          <a:spcPct val="107000"/>
                        </a:lnSpc>
                        <a:spcBef>
                          <a:spcPts val="0"/>
                        </a:spcBef>
                        <a:spcAft>
                          <a:spcPts val="0"/>
                        </a:spcAft>
                      </a:pPr>
                      <a:r>
                        <a:rPr lang="en-US" sz="1400">
                          <a:effectLst/>
                        </a:rPr>
                        <a:t>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Kabul</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41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Kapisa</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81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extLst>
                  <a:ext uri="{0D108BD9-81ED-4DB2-BD59-A6C34878D82A}">
                    <a16:rowId xmlns:a16="http://schemas.microsoft.com/office/drawing/2014/main" xmlns="" val="3046179067"/>
                  </a:ext>
                </a:extLst>
              </a:tr>
              <a:tr h="144452">
                <a:tc>
                  <a:txBody>
                    <a:bodyPr/>
                    <a:lstStyle/>
                    <a:p>
                      <a:pPr marL="0" marR="0" algn="just">
                        <a:lnSpc>
                          <a:spcPct val="107000"/>
                        </a:lnSpc>
                        <a:spcBef>
                          <a:spcPts val="0"/>
                        </a:spcBef>
                        <a:spcAft>
                          <a:spcPts val="0"/>
                        </a:spcAft>
                      </a:pPr>
                      <a:r>
                        <a:rPr lang="en-US" sz="1400">
                          <a:effectLst/>
                        </a:rPr>
                        <a:t>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Parwan</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127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Wardak</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18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extLst>
                  <a:ext uri="{0D108BD9-81ED-4DB2-BD59-A6C34878D82A}">
                    <a16:rowId xmlns:a16="http://schemas.microsoft.com/office/drawing/2014/main" xmlns="" val="1656511602"/>
                  </a:ext>
                </a:extLst>
              </a:tr>
              <a:tr h="144452">
                <a:tc>
                  <a:txBody>
                    <a:bodyPr/>
                    <a:lstStyle/>
                    <a:p>
                      <a:pPr marL="0" marR="0" algn="just">
                        <a:lnSpc>
                          <a:spcPct val="107000"/>
                        </a:lnSpc>
                        <a:spcBef>
                          <a:spcPts val="0"/>
                        </a:spcBef>
                        <a:spcAft>
                          <a:spcPts val="0"/>
                        </a:spcAft>
                      </a:pPr>
                      <a:r>
                        <a:rPr lang="en-US" sz="1400">
                          <a:effectLst/>
                        </a:rPr>
                        <a:t>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Lowgar</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Ghazni</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48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extLst>
                  <a:ext uri="{0D108BD9-81ED-4DB2-BD59-A6C34878D82A}">
                    <a16:rowId xmlns:a16="http://schemas.microsoft.com/office/drawing/2014/main" xmlns="" val="3101523220"/>
                  </a:ext>
                </a:extLst>
              </a:tr>
              <a:tr h="144452">
                <a:tc>
                  <a:txBody>
                    <a:bodyPr/>
                    <a:lstStyle/>
                    <a:p>
                      <a:pPr marL="0" marR="0" algn="just">
                        <a:lnSpc>
                          <a:spcPct val="107000"/>
                        </a:lnSpc>
                        <a:spcBef>
                          <a:spcPts val="0"/>
                        </a:spcBef>
                        <a:spcAft>
                          <a:spcPts val="0"/>
                        </a:spcAft>
                      </a:pPr>
                      <a:r>
                        <a:rPr lang="en-US" sz="1400">
                          <a:effectLst/>
                        </a:rPr>
                        <a:t>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Paktia</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99</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Khost</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extLst>
                  <a:ext uri="{0D108BD9-81ED-4DB2-BD59-A6C34878D82A}">
                    <a16:rowId xmlns:a16="http://schemas.microsoft.com/office/drawing/2014/main" xmlns="" val="605939521"/>
                  </a:ext>
                </a:extLst>
              </a:tr>
              <a:tr h="288905">
                <a:tc>
                  <a:txBody>
                    <a:bodyPr/>
                    <a:lstStyle/>
                    <a:p>
                      <a:pPr marL="0" marR="0" algn="just">
                        <a:lnSpc>
                          <a:spcPct val="107000"/>
                        </a:lnSpc>
                        <a:spcBef>
                          <a:spcPts val="0"/>
                        </a:spcBef>
                        <a:spcAft>
                          <a:spcPts val="0"/>
                        </a:spcAft>
                      </a:pPr>
                      <a:r>
                        <a:rPr lang="en-US" sz="1400">
                          <a:effectLst/>
                        </a:rPr>
                        <a:t>9</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Nangarhar</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146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10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Kunar</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81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extLst>
                  <a:ext uri="{0D108BD9-81ED-4DB2-BD59-A6C34878D82A}">
                    <a16:rowId xmlns:a16="http://schemas.microsoft.com/office/drawing/2014/main" xmlns="" val="644164463"/>
                  </a:ext>
                </a:extLst>
              </a:tr>
              <a:tr h="288905">
                <a:tc>
                  <a:txBody>
                    <a:bodyPr/>
                    <a:lstStyle/>
                    <a:p>
                      <a:pPr marL="0" marR="0" algn="just">
                        <a:lnSpc>
                          <a:spcPct val="107000"/>
                        </a:lnSpc>
                        <a:spcBef>
                          <a:spcPts val="0"/>
                        </a:spcBef>
                        <a:spcAft>
                          <a:spcPts val="0"/>
                        </a:spcAft>
                      </a:pPr>
                      <a:r>
                        <a:rPr lang="en-US" sz="1400">
                          <a:effectLst/>
                        </a:rPr>
                        <a:t>11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Laghman</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255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12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Nuristan</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extLst>
                  <a:ext uri="{0D108BD9-81ED-4DB2-BD59-A6C34878D82A}">
                    <a16:rowId xmlns:a16="http://schemas.microsoft.com/office/drawing/2014/main" xmlns="" val="2168989067"/>
                  </a:ext>
                </a:extLst>
              </a:tr>
              <a:tr h="288905">
                <a:tc>
                  <a:txBody>
                    <a:bodyPr/>
                    <a:lstStyle/>
                    <a:p>
                      <a:pPr marL="0" marR="0" algn="just">
                        <a:lnSpc>
                          <a:spcPct val="107000"/>
                        </a:lnSpc>
                        <a:spcBef>
                          <a:spcPts val="0"/>
                        </a:spcBef>
                        <a:spcAft>
                          <a:spcPts val="0"/>
                        </a:spcAft>
                      </a:pPr>
                      <a:r>
                        <a:rPr lang="en-US" sz="1400">
                          <a:effectLst/>
                        </a:rPr>
                        <a:t>13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Badakhshan</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331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14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Bamian</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24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extLst>
                  <a:ext uri="{0D108BD9-81ED-4DB2-BD59-A6C34878D82A}">
                    <a16:rowId xmlns:a16="http://schemas.microsoft.com/office/drawing/2014/main" xmlns="" val="2067545751"/>
                  </a:ext>
                </a:extLst>
              </a:tr>
              <a:tr h="288905">
                <a:tc>
                  <a:txBody>
                    <a:bodyPr/>
                    <a:lstStyle/>
                    <a:p>
                      <a:pPr marL="0" marR="0" algn="just">
                        <a:lnSpc>
                          <a:spcPct val="107000"/>
                        </a:lnSpc>
                        <a:spcBef>
                          <a:spcPts val="0"/>
                        </a:spcBef>
                        <a:spcAft>
                          <a:spcPts val="0"/>
                        </a:spcAft>
                      </a:pPr>
                      <a:r>
                        <a:rPr lang="en-US" sz="1400">
                          <a:effectLst/>
                        </a:rPr>
                        <a:t>15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Takhar</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1,199</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16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Baghlan</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208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extLst>
                  <a:ext uri="{0D108BD9-81ED-4DB2-BD59-A6C34878D82A}">
                    <a16:rowId xmlns:a16="http://schemas.microsoft.com/office/drawing/2014/main" xmlns="" val="2929974416"/>
                  </a:ext>
                </a:extLst>
              </a:tr>
              <a:tr h="288905">
                <a:tc>
                  <a:txBody>
                    <a:bodyPr/>
                    <a:lstStyle/>
                    <a:p>
                      <a:pPr marL="0" marR="0" algn="just">
                        <a:lnSpc>
                          <a:spcPct val="107000"/>
                        </a:lnSpc>
                        <a:spcBef>
                          <a:spcPts val="0"/>
                        </a:spcBef>
                        <a:spcAft>
                          <a:spcPts val="0"/>
                        </a:spcAft>
                      </a:pPr>
                      <a:r>
                        <a:rPr lang="en-US" sz="1400">
                          <a:effectLst/>
                        </a:rPr>
                        <a:t>17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Kunduz</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18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Samangan</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266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extLst>
                  <a:ext uri="{0D108BD9-81ED-4DB2-BD59-A6C34878D82A}">
                    <a16:rowId xmlns:a16="http://schemas.microsoft.com/office/drawing/2014/main" xmlns="" val="2833816261"/>
                  </a:ext>
                </a:extLst>
              </a:tr>
              <a:tr h="288905">
                <a:tc>
                  <a:txBody>
                    <a:bodyPr/>
                    <a:lstStyle/>
                    <a:p>
                      <a:pPr marL="0" marR="0" algn="just">
                        <a:lnSpc>
                          <a:spcPct val="107000"/>
                        </a:lnSpc>
                        <a:spcBef>
                          <a:spcPts val="0"/>
                        </a:spcBef>
                        <a:spcAft>
                          <a:spcPts val="0"/>
                        </a:spcAft>
                      </a:pPr>
                      <a:r>
                        <a:rPr lang="en-US" sz="1400">
                          <a:effectLst/>
                        </a:rPr>
                        <a:t>19</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Balkh</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786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20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Jowzjan</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43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extLst>
                  <a:ext uri="{0D108BD9-81ED-4DB2-BD59-A6C34878D82A}">
                    <a16:rowId xmlns:a16="http://schemas.microsoft.com/office/drawing/2014/main" xmlns="" val="2834141705"/>
                  </a:ext>
                </a:extLst>
              </a:tr>
              <a:tr h="288905">
                <a:tc>
                  <a:txBody>
                    <a:bodyPr/>
                    <a:lstStyle/>
                    <a:p>
                      <a:pPr marL="0" marR="0" algn="just">
                        <a:lnSpc>
                          <a:spcPct val="107000"/>
                        </a:lnSpc>
                        <a:spcBef>
                          <a:spcPts val="0"/>
                        </a:spcBef>
                        <a:spcAft>
                          <a:spcPts val="0"/>
                        </a:spcAft>
                      </a:pPr>
                      <a:r>
                        <a:rPr lang="en-US" sz="1400">
                          <a:effectLst/>
                        </a:rPr>
                        <a:t>21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Sar-I pol</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182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22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Faryab</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252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extLst>
                  <a:ext uri="{0D108BD9-81ED-4DB2-BD59-A6C34878D82A}">
                    <a16:rowId xmlns:a16="http://schemas.microsoft.com/office/drawing/2014/main" xmlns="" val="1615431842"/>
                  </a:ext>
                </a:extLst>
              </a:tr>
              <a:tr h="288905">
                <a:tc>
                  <a:txBody>
                    <a:bodyPr/>
                    <a:lstStyle/>
                    <a:p>
                      <a:pPr marL="0" marR="0" algn="just">
                        <a:lnSpc>
                          <a:spcPct val="107000"/>
                        </a:lnSpc>
                        <a:spcBef>
                          <a:spcPts val="0"/>
                        </a:spcBef>
                        <a:spcAft>
                          <a:spcPts val="0"/>
                        </a:spcAft>
                      </a:pPr>
                      <a:r>
                        <a:rPr lang="en-US" sz="1400">
                          <a:effectLst/>
                        </a:rPr>
                        <a:t>23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Badghis</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191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24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Herat</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18,473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extLst>
                  <a:ext uri="{0D108BD9-81ED-4DB2-BD59-A6C34878D82A}">
                    <a16:rowId xmlns:a16="http://schemas.microsoft.com/office/drawing/2014/main" xmlns="" val="82376977"/>
                  </a:ext>
                </a:extLst>
              </a:tr>
              <a:tr h="288905">
                <a:tc>
                  <a:txBody>
                    <a:bodyPr/>
                    <a:lstStyle/>
                    <a:p>
                      <a:pPr marL="0" marR="0" algn="just">
                        <a:lnSpc>
                          <a:spcPct val="107000"/>
                        </a:lnSpc>
                        <a:spcBef>
                          <a:spcPts val="0"/>
                        </a:spcBef>
                        <a:spcAft>
                          <a:spcPts val="0"/>
                        </a:spcAft>
                      </a:pPr>
                      <a:r>
                        <a:rPr lang="en-US" sz="1400">
                          <a:effectLst/>
                        </a:rPr>
                        <a:t>25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Farah</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30,677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26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Ghowr</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84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extLst>
                  <a:ext uri="{0D108BD9-81ED-4DB2-BD59-A6C34878D82A}">
                    <a16:rowId xmlns:a16="http://schemas.microsoft.com/office/drawing/2014/main" xmlns="" val="1429029150"/>
                  </a:ext>
                </a:extLst>
              </a:tr>
              <a:tr h="288905">
                <a:tc>
                  <a:txBody>
                    <a:bodyPr/>
                    <a:lstStyle/>
                    <a:p>
                      <a:pPr marL="0" marR="0" algn="just">
                        <a:lnSpc>
                          <a:spcPct val="107000"/>
                        </a:lnSpc>
                        <a:spcBef>
                          <a:spcPts val="0"/>
                        </a:spcBef>
                        <a:spcAft>
                          <a:spcPts val="0"/>
                        </a:spcAft>
                      </a:pPr>
                      <a:r>
                        <a:rPr lang="en-US" sz="1400">
                          <a:effectLst/>
                        </a:rPr>
                        <a:t>27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Helmand</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936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28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Nimruz</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10,725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extLst>
                  <a:ext uri="{0D108BD9-81ED-4DB2-BD59-A6C34878D82A}">
                    <a16:rowId xmlns:a16="http://schemas.microsoft.com/office/drawing/2014/main" xmlns="" val="3547082740"/>
                  </a:ext>
                </a:extLst>
              </a:tr>
              <a:tr h="288905">
                <a:tc>
                  <a:txBody>
                    <a:bodyPr/>
                    <a:lstStyle/>
                    <a:p>
                      <a:pPr marL="0" marR="0" algn="just">
                        <a:lnSpc>
                          <a:spcPct val="107000"/>
                        </a:lnSpc>
                        <a:spcBef>
                          <a:spcPts val="0"/>
                        </a:spcBef>
                        <a:spcAft>
                          <a:spcPts val="0"/>
                        </a:spcAft>
                      </a:pPr>
                      <a:r>
                        <a:rPr lang="en-US" sz="1400">
                          <a:effectLst/>
                        </a:rPr>
                        <a:t>29</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Kandahar</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117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30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Zabul</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816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extLst>
                  <a:ext uri="{0D108BD9-81ED-4DB2-BD59-A6C34878D82A}">
                    <a16:rowId xmlns:a16="http://schemas.microsoft.com/office/drawing/2014/main" xmlns="" val="907600310"/>
                  </a:ext>
                </a:extLst>
              </a:tr>
              <a:tr h="288905">
                <a:tc>
                  <a:txBody>
                    <a:bodyPr/>
                    <a:lstStyle/>
                    <a:p>
                      <a:pPr marL="0" marR="0" algn="just">
                        <a:lnSpc>
                          <a:spcPct val="107000"/>
                        </a:lnSpc>
                        <a:spcBef>
                          <a:spcPts val="0"/>
                        </a:spcBef>
                        <a:spcAft>
                          <a:spcPts val="0"/>
                        </a:spcAft>
                      </a:pPr>
                      <a:r>
                        <a:rPr lang="en-US" sz="1400">
                          <a:effectLst/>
                        </a:rPr>
                        <a:t>31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Uruzgan</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495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32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Daikondi</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extLst>
                  <a:ext uri="{0D108BD9-81ED-4DB2-BD59-A6C34878D82A}">
                    <a16:rowId xmlns:a16="http://schemas.microsoft.com/office/drawing/2014/main" xmlns="" val="2557765927"/>
                  </a:ext>
                </a:extLst>
              </a:tr>
              <a:tr h="288905">
                <a:tc>
                  <a:txBody>
                    <a:bodyPr/>
                    <a:lstStyle/>
                    <a:p>
                      <a:pPr marL="0" marR="0" algn="just">
                        <a:lnSpc>
                          <a:spcPct val="107000"/>
                        </a:lnSpc>
                        <a:spcBef>
                          <a:spcPts val="0"/>
                        </a:spcBef>
                        <a:spcAft>
                          <a:spcPts val="0"/>
                        </a:spcAft>
                      </a:pPr>
                      <a:r>
                        <a:rPr lang="en-US" sz="1400">
                          <a:effectLst/>
                        </a:rPr>
                        <a:t>33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Panjshir</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34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a:effectLst/>
                        </a:rPr>
                        <a:t>Paktika</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tc>
                  <a:txBody>
                    <a:bodyPr/>
                    <a:lstStyle/>
                    <a:p>
                      <a:pPr marL="0" marR="0" algn="just">
                        <a:lnSpc>
                          <a:spcPct val="107000"/>
                        </a:lnSpc>
                        <a:spcBef>
                          <a:spcPts val="0"/>
                        </a:spcBef>
                        <a:spcAft>
                          <a:spcPts val="0"/>
                        </a:spcAft>
                      </a:pPr>
                      <a:r>
                        <a:rPr lang="en-US" sz="1400" dirty="0">
                          <a:effectLst/>
                        </a:rPr>
                        <a:t>18</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47650" marR="47650" marT="0" marB="0"/>
                </a:tc>
                <a:extLst>
                  <a:ext uri="{0D108BD9-81ED-4DB2-BD59-A6C34878D82A}">
                    <a16:rowId xmlns:a16="http://schemas.microsoft.com/office/drawing/2014/main" xmlns="" val="1747810090"/>
                  </a:ext>
                </a:extLst>
              </a:tr>
            </a:tbl>
          </a:graphicData>
        </a:graphic>
      </p:graphicFrame>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spTree>
    <p:extLst>
      <p:ext uri="{BB962C8B-B14F-4D97-AF65-F5344CB8AC3E}">
        <p14:creationId xmlns:p14="http://schemas.microsoft.com/office/powerpoint/2010/main" val="3335094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Hydro Power Plant Project Information</a:t>
            </a:r>
            <a:endParaRPr lang="en-US" dirty="0"/>
          </a:p>
        </p:txBody>
      </p:sp>
      <p:sp>
        <p:nvSpPr>
          <p:cNvPr id="3" name="Content Placeholder 2"/>
          <p:cNvSpPr>
            <a:spLocks noGrp="1"/>
          </p:cNvSpPr>
          <p:nvPr>
            <p:ph idx="1"/>
          </p:nvPr>
        </p:nvSpPr>
        <p:spPr>
          <a:xfrm>
            <a:off x="838200" y="1554480"/>
            <a:ext cx="10515600" cy="4622483"/>
          </a:xfrm>
        </p:spPr>
        <p:txBody>
          <a:bodyPr>
            <a:normAutofit fontScale="55000" lnSpcReduction="20000"/>
          </a:bodyPr>
          <a:lstStyle/>
          <a:p>
            <a:pPr marL="0" indent="0">
              <a:buNone/>
            </a:pPr>
            <a:r>
              <a:rPr lang="en-US" dirty="0"/>
              <a:t> </a:t>
            </a:r>
          </a:p>
          <a:p>
            <a:pPr marL="0" lvl="0" indent="0">
              <a:buNone/>
            </a:pPr>
            <a:r>
              <a:rPr lang="en-US" dirty="0" smtClean="0"/>
              <a:t>1) </a:t>
            </a:r>
            <a:r>
              <a:rPr lang="en-US" sz="3600" dirty="0" err="1" smtClean="0"/>
              <a:t>Baghdara</a:t>
            </a:r>
            <a:r>
              <a:rPr lang="en-US" sz="3600" dirty="0" smtClean="0"/>
              <a:t> </a:t>
            </a:r>
            <a:r>
              <a:rPr lang="en-US" sz="3600" dirty="0"/>
              <a:t>Grid-Connected Hydro Power Plant</a:t>
            </a:r>
          </a:p>
          <a:p>
            <a:pPr marL="0" indent="0">
              <a:buNone/>
            </a:pPr>
            <a:r>
              <a:rPr lang="en-US" sz="3600" dirty="0"/>
              <a:t> </a:t>
            </a:r>
          </a:p>
          <a:p>
            <a:pPr lvl="0"/>
            <a:r>
              <a:rPr lang="en-US" sz="3600" dirty="0"/>
              <a:t>Gross Head:                        </a:t>
            </a:r>
            <a:r>
              <a:rPr lang="en-US" sz="3600" dirty="0" smtClean="0"/>
              <a:t>  </a:t>
            </a:r>
            <a:r>
              <a:rPr lang="en-US" sz="3600" dirty="0"/>
              <a:t>150 m</a:t>
            </a:r>
          </a:p>
          <a:p>
            <a:pPr lvl="0"/>
            <a:r>
              <a:rPr lang="en-US" sz="3600" dirty="0"/>
              <a:t>Mean flow:                        </a:t>
            </a:r>
            <a:r>
              <a:rPr lang="en-US" sz="3600" dirty="0" smtClean="0"/>
              <a:t>   </a:t>
            </a:r>
            <a:r>
              <a:rPr lang="en-US" sz="3600" dirty="0"/>
              <a:t>97 m3/sec	</a:t>
            </a:r>
          </a:p>
          <a:p>
            <a:pPr lvl="0"/>
            <a:r>
              <a:rPr lang="en-US" sz="3600" dirty="0"/>
              <a:t>Power Plant Capacity:     </a:t>
            </a:r>
            <a:r>
              <a:rPr lang="en-US" sz="3600" dirty="0" smtClean="0"/>
              <a:t>   </a:t>
            </a:r>
            <a:r>
              <a:rPr lang="en-US" sz="3600" dirty="0"/>
              <a:t>210MW</a:t>
            </a:r>
          </a:p>
          <a:p>
            <a:pPr lvl="0"/>
            <a:r>
              <a:rPr lang="en-US" sz="3600" dirty="0"/>
              <a:t>Targeted Population:        </a:t>
            </a:r>
            <a:r>
              <a:rPr lang="en-US" sz="3600" dirty="0" smtClean="0"/>
              <a:t>  </a:t>
            </a:r>
            <a:r>
              <a:rPr lang="en-US" sz="3600" dirty="0"/>
              <a:t>387,692 people</a:t>
            </a:r>
          </a:p>
          <a:p>
            <a:pPr lvl="0"/>
            <a:r>
              <a:rPr lang="en-US" sz="3600" dirty="0"/>
              <a:t>Distribution voltage:         </a:t>
            </a:r>
            <a:r>
              <a:rPr lang="en-US" sz="3600" dirty="0" smtClean="0"/>
              <a:t>  </a:t>
            </a:r>
            <a:r>
              <a:rPr lang="en-US" sz="3600" dirty="0"/>
              <a:t>20 KV</a:t>
            </a:r>
          </a:p>
          <a:p>
            <a:pPr lvl="0"/>
            <a:r>
              <a:rPr lang="en-US" sz="3600" dirty="0"/>
              <a:t>Power Demand:                   &gt;210MW</a:t>
            </a:r>
          </a:p>
          <a:p>
            <a:pPr lvl="0"/>
            <a:r>
              <a:rPr lang="en-US" sz="3600" dirty="0"/>
              <a:t>Direct Job creation:           </a:t>
            </a:r>
            <a:r>
              <a:rPr lang="en-US" sz="3600" dirty="0" smtClean="0"/>
              <a:t> </a:t>
            </a:r>
            <a:r>
              <a:rPr lang="en-US" sz="3600" dirty="0"/>
              <a:t>4,200</a:t>
            </a:r>
          </a:p>
          <a:p>
            <a:pPr lvl="0"/>
            <a:r>
              <a:rPr lang="en-US" sz="3600" dirty="0"/>
              <a:t>Estimated Cost:                   $560USD million </a:t>
            </a:r>
          </a:p>
          <a:p>
            <a:pPr lvl="0"/>
            <a:r>
              <a:rPr lang="en-US" sz="3600" dirty="0"/>
              <a:t>Current source of Energy:   Imported from neighbor country </a:t>
            </a:r>
          </a:p>
          <a:p>
            <a:pPr lvl="0"/>
            <a:r>
              <a:rPr lang="en-US" sz="3600" dirty="0"/>
              <a:t>Other Energy Resources:    Solar and Wind </a:t>
            </a:r>
          </a:p>
          <a:p>
            <a:endParaRPr lang="en-US" sz="3600" dirty="0"/>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670441"/>
            <a:ext cx="12192000" cy="242764"/>
          </a:xfrm>
          <a:prstGeom prst="rect">
            <a:avLst/>
          </a:prstGeom>
        </p:spPr>
      </p:pic>
    </p:spTree>
    <p:extLst>
      <p:ext uri="{BB962C8B-B14F-4D97-AF65-F5344CB8AC3E}">
        <p14:creationId xmlns:p14="http://schemas.microsoft.com/office/powerpoint/2010/main" val="34819451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Afghanistan Transit Role: </a:t>
            </a:r>
            <a:endParaRPr lang="en-US" b="1" dirty="0"/>
          </a:p>
        </p:txBody>
      </p:sp>
      <p:sp>
        <p:nvSpPr>
          <p:cNvPr id="3" name="Content Placeholder 2"/>
          <p:cNvSpPr>
            <a:spLocks noGrp="1"/>
          </p:cNvSpPr>
          <p:nvPr>
            <p:ph idx="1"/>
          </p:nvPr>
        </p:nvSpPr>
        <p:spPr/>
        <p:txBody>
          <a:bodyPr/>
          <a:lstStyle/>
          <a:p>
            <a:r>
              <a:rPr lang="en-US" dirty="0" smtClean="0"/>
              <a:t>Afghanistan as transit country – connecting energy dominant countries to energy deficit economies.</a:t>
            </a:r>
          </a:p>
          <a:p>
            <a:pPr marL="0" indent="0">
              <a:buNone/>
            </a:pPr>
            <a:endParaRPr lang="en-US" dirty="0" smtClean="0"/>
          </a:p>
          <a:p>
            <a:pPr marL="0" indent="0">
              <a:buNone/>
            </a:pPr>
            <a:r>
              <a:rPr lang="en-US" b="1" dirty="0" smtClean="0"/>
              <a:t>Example of projects</a:t>
            </a:r>
            <a:r>
              <a:rPr lang="en-US" b="1" dirty="0" smtClean="0"/>
              <a:t>: </a:t>
            </a:r>
          </a:p>
          <a:p>
            <a:pPr marL="457200" lvl="1" indent="0">
              <a:buNone/>
            </a:pPr>
            <a:r>
              <a:rPr lang="en-US" dirty="0" smtClean="0"/>
              <a:t>1</a:t>
            </a:r>
            <a:r>
              <a:rPr lang="en-US" dirty="0" smtClean="0"/>
              <a:t>) TAPI pipeline</a:t>
            </a:r>
          </a:p>
          <a:p>
            <a:pPr marL="457200" lvl="1" indent="0">
              <a:buNone/>
            </a:pPr>
            <a:r>
              <a:rPr lang="en-US" dirty="0" smtClean="0"/>
              <a:t>2) CASA 1000 </a:t>
            </a:r>
          </a:p>
          <a:p>
            <a:pPr marL="457200" lvl="1" indent="0">
              <a:buNone/>
            </a:pPr>
            <a:r>
              <a:rPr lang="en-US" dirty="0" smtClean="0"/>
              <a:t>3) TAP 500</a:t>
            </a:r>
          </a:p>
          <a:p>
            <a:pPr marL="457200" lvl="1" indent="0">
              <a:buNone/>
            </a:pPr>
            <a:r>
              <a:rPr lang="en-US" dirty="0" smtClean="0"/>
              <a:t>4) Afghanistan Tajikistan Gas Pipeline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15236"/>
            <a:ext cx="12192000" cy="242764"/>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spTree>
    <p:extLst>
      <p:ext uri="{BB962C8B-B14F-4D97-AF65-F5344CB8AC3E}">
        <p14:creationId xmlns:p14="http://schemas.microsoft.com/office/powerpoint/2010/main" val="24646552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Hydro Power Plant Project Information</a:t>
            </a:r>
            <a:endParaRPr lang="en-US" dirty="0"/>
          </a:p>
        </p:txBody>
      </p:sp>
      <p:sp>
        <p:nvSpPr>
          <p:cNvPr id="3" name="Content Placeholder 2"/>
          <p:cNvSpPr>
            <a:spLocks noGrp="1"/>
          </p:cNvSpPr>
          <p:nvPr>
            <p:ph idx="1"/>
          </p:nvPr>
        </p:nvSpPr>
        <p:spPr>
          <a:xfrm>
            <a:off x="838200" y="1554480"/>
            <a:ext cx="10515600" cy="4622483"/>
          </a:xfrm>
        </p:spPr>
        <p:txBody>
          <a:bodyPr>
            <a:normAutofit fontScale="85000" lnSpcReduction="20000"/>
          </a:bodyPr>
          <a:lstStyle/>
          <a:p>
            <a:pPr marL="0" lvl="0" indent="0">
              <a:buNone/>
            </a:pPr>
            <a:r>
              <a:rPr lang="en-US" dirty="0" smtClean="0"/>
              <a:t>2) </a:t>
            </a:r>
            <a:r>
              <a:rPr lang="en-US" dirty="0" err="1" smtClean="0"/>
              <a:t>Gulbahar</a:t>
            </a:r>
            <a:r>
              <a:rPr lang="en-US" dirty="0" smtClean="0"/>
              <a:t> </a:t>
            </a:r>
            <a:r>
              <a:rPr lang="en-US" dirty="0"/>
              <a:t>Hydro Power Plant</a:t>
            </a:r>
          </a:p>
          <a:p>
            <a:pPr marL="0" indent="0">
              <a:buNone/>
            </a:pPr>
            <a:endParaRPr lang="en-US" dirty="0"/>
          </a:p>
          <a:p>
            <a:pPr lvl="0"/>
            <a:r>
              <a:rPr lang="en-US" dirty="0"/>
              <a:t>Gross Head:                       </a:t>
            </a:r>
            <a:r>
              <a:rPr lang="en-US" dirty="0" smtClean="0"/>
              <a:t>   </a:t>
            </a:r>
            <a:r>
              <a:rPr lang="en-US" dirty="0"/>
              <a:t>175 m</a:t>
            </a:r>
          </a:p>
          <a:p>
            <a:pPr lvl="0"/>
            <a:r>
              <a:rPr lang="en-US" dirty="0"/>
              <a:t>Mean flow:                        </a:t>
            </a:r>
            <a:r>
              <a:rPr lang="en-US" dirty="0" smtClean="0"/>
              <a:t>   </a:t>
            </a:r>
            <a:r>
              <a:rPr lang="en-US" dirty="0"/>
              <a:t>53.85 m3/sec	</a:t>
            </a:r>
          </a:p>
          <a:p>
            <a:pPr lvl="0"/>
            <a:r>
              <a:rPr lang="en-US" dirty="0"/>
              <a:t>Power Plant Capacity:         120MW</a:t>
            </a:r>
          </a:p>
          <a:p>
            <a:pPr lvl="0"/>
            <a:r>
              <a:rPr lang="en-US" dirty="0"/>
              <a:t>Targeted Population:           221,538 people</a:t>
            </a:r>
          </a:p>
          <a:p>
            <a:pPr lvl="0"/>
            <a:r>
              <a:rPr lang="en-US" dirty="0"/>
              <a:t>Distribution voltage:            20 KV</a:t>
            </a:r>
          </a:p>
          <a:p>
            <a:pPr lvl="0"/>
            <a:r>
              <a:rPr lang="en-US" dirty="0"/>
              <a:t>Power Demand:                   &gt;120MW</a:t>
            </a:r>
          </a:p>
          <a:p>
            <a:pPr lvl="0"/>
            <a:r>
              <a:rPr lang="en-US" dirty="0"/>
              <a:t>Direct Job creation:             400</a:t>
            </a:r>
          </a:p>
          <a:p>
            <a:pPr lvl="0"/>
            <a:r>
              <a:rPr lang="en-US" dirty="0"/>
              <a:t>Estimated Cost:                </a:t>
            </a:r>
            <a:r>
              <a:rPr lang="en-US" dirty="0" smtClean="0"/>
              <a:t>    </a:t>
            </a:r>
            <a:r>
              <a:rPr lang="en-US" dirty="0"/>
              <a:t>$520USD million </a:t>
            </a:r>
          </a:p>
          <a:p>
            <a:pPr lvl="0"/>
            <a:r>
              <a:rPr lang="en-US" dirty="0"/>
              <a:t>Current source of Energy:   Imported from neighbor country </a:t>
            </a:r>
          </a:p>
          <a:p>
            <a:pPr lvl="0"/>
            <a:r>
              <a:rPr lang="en-US" dirty="0"/>
              <a:t>Other Energy Resources:    Solar and Wind </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705610"/>
            <a:ext cx="12192000" cy="242764"/>
          </a:xfrm>
          <a:prstGeom prst="rect">
            <a:avLst/>
          </a:prstGeom>
        </p:spPr>
      </p:pic>
    </p:spTree>
    <p:extLst>
      <p:ext uri="{BB962C8B-B14F-4D97-AF65-F5344CB8AC3E}">
        <p14:creationId xmlns:p14="http://schemas.microsoft.com/office/powerpoint/2010/main" val="29857064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Hydro Power Plant Project Information</a:t>
            </a:r>
            <a:endParaRPr lang="en-US" dirty="0"/>
          </a:p>
        </p:txBody>
      </p:sp>
      <p:sp>
        <p:nvSpPr>
          <p:cNvPr id="3" name="Content Placeholder 2"/>
          <p:cNvSpPr>
            <a:spLocks noGrp="1"/>
          </p:cNvSpPr>
          <p:nvPr>
            <p:ph idx="1"/>
          </p:nvPr>
        </p:nvSpPr>
        <p:spPr/>
        <p:txBody>
          <a:bodyPr>
            <a:normAutofit fontScale="70000" lnSpcReduction="20000"/>
          </a:bodyPr>
          <a:lstStyle/>
          <a:p>
            <a:pPr marL="0" lvl="0" indent="0">
              <a:buNone/>
            </a:pPr>
            <a:r>
              <a:rPr lang="en-US" sz="3300" dirty="0" smtClean="0"/>
              <a:t>3) </a:t>
            </a:r>
            <a:r>
              <a:rPr lang="en-US" sz="3300" dirty="0" err="1" smtClean="0"/>
              <a:t>Kajaki</a:t>
            </a:r>
            <a:r>
              <a:rPr lang="en-US" sz="3300" dirty="0" smtClean="0"/>
              <a:t> </a:t>
            </a:r>
            <a:r>
              <a:rPr lang="en-US" sz="3300" dirty="0"/>
              <a:t>Grid-Connected Addition Hydro Power Plant</a:t>
            </a:r>
          </a:p>
          <a:p>
            <a:pPr marL="0" indent="0">
              <a:buNone/>
            </a:pPr>
            <a:endParaRPr lang="en-US" sz="3300" dirty="0"/>
          </a:p>
          <a:p>
            <a:pPr lvl="0"/>
            <a:r>
              <a:rPr lang="en-US" sz="3300" dirty="0"/>
              <a:t>Gross Head:                        </a:t>
            </a:r>
            <a:r>
              <a:rPr lang="en-US" sz="3300" dirty="0" smtClean="0"/>
              <a:t>  </a:t>
            </a:r>
            <a:r>
              <a:rPr lang="en-US" sz="3300" dirty="0"/>
              <a:t>90 m</a:t>
            </a:r>
          </a:p>
          <a:p>
            <a:pPr lvl="0"/>
            <a:r>
              <a:rPr lang="en-US" sz="3300" dirty="0"/>
              <a:t>Power Plant Capacity:         100MW</a:t>
            </a:r>
          </a:p>
          <a:p>
            <a:pPr lvl="0"/>
            <a:r>
              <a:rPr lang="en-US" sz="3300" dirty="0"/>
              <a:t>Targeted Population:           184,615 people</a:t>
            </a:r>
          </a:p>
          <a:p>
            <a:pPr lvl="0"/>
            <a:r>
              <a:rPr lang="en-US" sz="3300" dirty="0"/>
              <a:t>Distribution voltage:            20 KV</a:t>
            </a:r>
          </a:p>
          <a:p>
            <a:pPr lvl="0"/>
            <a:r>
              <a:rPr lang="en-US" sz="3300" dirty="0"/>
              <a:t>Power Demand:                   &gt;100MW</a:t>
            </a:r>
          </a:p>
          <a:p>
            <a:pPr lvl="0"/>
            <a:r>
              <a:rPr lang="en-US" sz="3300" dirty="0"/>
              <a:t>Direct Job creation:             2,000</a:t>
            </a:r>
          </a:p>
          <a:p>
            <a:pPr lvl="0"/>
            <a:r>
              <a:rPr lang="en-US" sz="3300" dirty="0"/>
              <a:t>Estimated Cost:                  </a:t>
            </a:r>
            <a:r>
              <a:rPr lang="en-US" sz="3300" dirty="0" smtClean="0"/>
              <a:t>  </a:t>
            </a:r>
            <a:r>
              <a:rPr lang="en-US" sz="3300" dirty="0"/>
              <a:t>$200USD million </a:t>
            </a:r>
          </a:p>
          <a:p>
            <a:pPr lvl="0"/>
            <a:r>
              <a:rPr lang="en-US" sz="3300" dirty="0"/>
              <a:t>Current source of Energy:   Hydro </a:t>
            </a:r>
          </a:p>
          <a:p>
            <a:pPr lvl="0"/>
            <a:r>
              <a:rPr lang="en-US" sz="3300" dirty="0"/>
              <a:t>Other Energy Resources:    Hydro and Wind</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693887"/>
            <a:ext cx="12192000" cy="242764"/>
          </a:xfrm>
          <a:prstGeom prst="rect">
            <a:avLst/>
          </a:prstGeom>
        </p:spPr>
      </p:pic>
    </p:spTree>
    <p:extLst>
      <p:ext uri="{BB962C8B-B14F-4D97-AF65-F5344CB8AC3E}">
        <p14:creationId xmlns:p14="http://schemas.microsoft.com/office/powerpoint/2010/main" val="4058884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Hydro Power Plant Project Information</a:t>
            </a:r>
            <a:endParaRPr lang="en-US" dirty="0"/>
          </a:p>
        </p:txBody>
      </p:sp>
      <p:sp>
        <p:nvSpPr>
          <p:cNvPr id="3" name="Content Placeholder 2"/>
          <p:cNvSpPr>
            <a:spLocks noGrp="1"/>
          </p:cNvSpPr>
          <p:nvPr>
            <p:ph idx="1"/>
          </p:nvPr>
        </p:nvSpPr>
        <p:spPr/>
        <p:txBody>
          <a:bodyPr>
            <a:normAutofit fontScale="77500" lnSpcReduction="20000"/>
          </a:bodyPr>
          <a:lstStyle/>
          <a:p>
            <a:pPr marL="0" lvl="0" indent="0">
              <a:buNone/>
            </a:pPr>
            <a:r>
              <a:rPr lang="en-US" dirty="0" smtClean="0"/>
              <a:t>4) Kama </a:t>
            </a:r>
            <a:r>
              <a:rPr lang="en-US" dirty="0"/>
              <a:t>Grid-Connected Hydroelectric </a:t>
            </a:r>
            <a:r>
              <a:rPr lang="en-US" dirty="0" smtClean="0"/>
              <a:t>Plant</a:t>
            </a:r>
          </a:p>
          <a:p>
            <a:pPr marL="0" lvl="0" indent="0">
              <a:buNone/>
            </a:pPr>
            <a:endParaRPr lang="en-US" dirty="0"/>
          </a:p>
          <a:p>
            <a:pPr lvl="0"/>
            <a:r>
              <a:rPr lang="en-US" dirty="0"/>
              <a:t>Gross Head:                        </a:t>
            </a:r>
            <a:r>
              <a:rPr lang="en-US" dirty="0" smtClean="0"/>
              <a:t>  </a:t>
            </a:r>
            <a:r>
              <a:rPr lang="en-US" dirty="0"/>
              <a:t>45 m</a:t>
            </a:r>
          </a:p>
          <a:p>
            <a:pPr lvl="0"/>
            <a:r>
              <a:rPr lang="en-US" dirty="0"/>
              <a:t>Mean flow:                         </a:t>
            </a:r>
            <a:r>
              <a:rPr lang="en-US" dirty="0" smtClean="0"/>
              <a:t>  </a:t>
            </a:r>
            <a:r>
              <a:rPr lang="en-US" dirty="0"/>
              <a:t>465.8 m3/sec	</a:t>
            </a:r>
          </a:p>
          <a:p>
            <a:pPr lvl="0"/>
            <a:r>
              <a:rPr lang="en-US" dirty="0"/>
              <a:t>Power Plant Capacity:         45MW</a:t>
            </a:r>
          </a:p>
          <a:p>
            <a:pPr lvl="0"/>
            <a:r>
              <a:rPr lang="en-US" dirty="0"/>
              <a:t>Targeted Population:           83,000 people</a:t>
            </a:r>
          </a:p>
          <a:p>
            <a:pPr lvl="0"/>
            <a:r>
              <a:rPr lang="en-US" dirty="0"/>
              <a:t>Distribution voltage:            20 KV</a:t>
            </a:r>
          </a:p>
          <a:p>
            <a:pPr lvl="0"/>
            <a:r>
              <a:rPr lang="en-US" dirty="0"/>
              <a:t>Power Demand:                   &gt;45MW</a:t>
            </a:r>
          </a:p>
          <a:p>
            <a:pPr lvl="0"/>
            <a:r>
              <a:rPr lang="en-US" dirty="0"/>
              <a:t>Direct Job creation:             900</a:t>
            </a:r>
          </a:p>
          <a:p>
            <a:pPr lvl="0"/>
            <a:r>
              <a:rPr lang="en-US" dirty="0"/>
              <a:t>Estimated Cost:                   $270USD million </a:t>
            </a:r>
          </a:p>
          <a:p>
            <a:pPr lvl="0"/>
            <a:r>
              <a:rPr lang="en-US" dirty="0"/>
              <a:t>Current source of Energy:   Hydro </a:t>
            </a:r>
          </a:p>
          <a:p>
            <a:pPr lvl="0"/>
            <a:r>
              <a:rPr lang="en-US" dirty="0"/>
              <a:t>Other Energy Resources:    Solar and Wind </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693887"/>
            <a:ext cx="12192000" cy="242764"/>
          </a:xfrm>
          <a:prstGeom prst="rect">
            <a:avLst/>
          </a:prstGeom>
        </p:spPr>
      </p:pic>
    </p:spTree>
    <p:extLst>
      <p:ext uri="{BB962C8B-B14F-4D97-AF65-F5344CB8AC3E}">
        <p14:creationId xmlns:p14="http://schemas.microsoft.com/office/powerpoint/2010/main" val="33914313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Hydro Power Plant Project Information</a:t>
            </a:r>
            <a:endParaRPr lang="en-US" dirty="0"/>
          </a:p>
        </p:txBody>
      </p:sp>
      <p:sp>
        <p:nvSpPr>
          <p:cNvPr id="3" name="Content Placeholder 2"/>
          <p:cNvSpPr>
            <a:spLocks noGrp="1"/>
          </p:cNvSpPr>
          <p:nvPr>
            <p:ph idx="1"/>
          </p:nvPr>
        </p:nvSpPr>
        <p:spPr/>
        <p:txBody>
          <a:bodyPr>
            <a:normAutofit fontScale="77500" lnSpcReduction="20000"/>
          </a:bodyPr>
          <a:lstStyle/>
          <a:p>
            <a:pPr marL="0" lvl="0" indent="0">
              <a:buNone/>
            </a:pPr>
            <a:r>
              <a:rPr lang="en-US" dirty="0" smtClean="0"/>
              <a:t>5) </a:t>
            </a:r>
            <a:r>
              <a:rPr lang="en-US" dirty="0" err="1" smtClean="0"/>
              <a:t>Kllagal</a:t>
            </a:r>
            <a:r>
              <a:rPr lang="en-US" dirty="0" smtClean="0"/>
              <a:t> </a:t>
            </a:r>
            <a:r>
              <a:rPr lang="en-US" dirty="0"/>
              <a:t>Grid-Connected Hydro Power Plant</a:t>
            </a:r>
          </a:p>
          <a:p>
            <a:pPr marL="0" indent="0">
              <a:buNone/>
            </a:pPr>
            <a:r>
              <a:rPr lang="en-US" dirty="0"/>
              <a:t> </a:t>
            </a:r>
          </a:p>
          <a:p>
            <a:pPr lvl="0"/>
            <a:r>
              <a:rPr lang="en-US" dirty="0"/>
              <a:t>Gross Head:                       </a:t>
            </a:r>
            <a:r>
              <a:rPr lang="en-US" dirty="0" smtClean="0"/>
              <a:t>   </a:t>
            </a:r>
            <a:r>
              <a:rPr lang="en-US" dirty="0"/>
              <a:t>79 m</a:t>
            </a:r>
          </a:p>
          <a:p>
            <a:pPr lvl="0"/>
            <a:r>
              <a:rPr lang="en-US" dirty="0"/>
              <a:t>Mean flow:                    </a:t>
            </a:r>
            <a:r>
              <a:rPr lang="en-US" dirty="0" smtClean="0"/>
              <a:t>       </a:t>
            </a:r>
            <a:r>
              <a:rPr lang="en-US" dirty="0"/>
              <a:t>72.4 m3/sec	</a:t>
            </a:r>
          </a:p>
          <a:p>
            <a:pPr lvl="0"/>
            <a:r>
              <a:rPr lang="en-US" dirty="0"/>
              <a:t>Power Plant Capacity:         60MW</a:t>
            </a:r>
          </a:p>
          <a:p>
            <a:pPr lvl="0"/>
            <a:r>
              <a:rPr lang="en-US" dirty="0"/>
              <a:t>Targeted Population:           110,769 people</a:t>
            </a:r>
          </a:p>
          <a:p>
            <a:pPr lvl="0"/>
            <a:r>
              <a:rPr lang="en-US" dirty="0"/>
              <a:t>Distribution voltage:            20 KV</a:t>
            </a:r>
          </a:p>
          <a:p>
            <a:pPr lvl="0"/>
            <a:r>
              <a:rPr lang="en-US" dirty="0"/>
              <a:t>Power Demand:                   &gt;60MW</a:t>
            </a:r>
          </a:p>
          <a:p>
            <a:pPr lvl="0"/>
            <a:r>
              <a:rPr lang="en-US" dirty="0"/>
              <a:t>Direct Job creation:             1,200</a:t>
            </a:r>
          </a:p>
          <a:p>
            <a:pPr lvl="0"/>
            <a:r>
              <a:rPr lang="en-US" dirty="0"/>
              <a:t>Estimated Cost:                   $455USD million </a:t>
            </a:r>
          </a:p>
          <a:p>
            <a:pPr lvl="0"/>
            <a:r>
              <a:rPr lang="en-US" dirty="0"/>
              <a:t>Current source of Energy:   Imported from neighbor country </a:t>
            </a:r>
          </a:p>
          <a:p>
            <a:pPr lvl="0"/>
            <a:r>
              <a:rPr lang="en-US" dirty="0"/>
              <a:t>Other Energy Resources:    Solar and Hydro</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670441"/>
            <a:ext cx="12192000" cy="242764"/>
          </a:xfrm>
          <a:prstGeom prst="rect">
            <a:avLst/>
          </a:prstGeom>
        </p:spPr>
      </p:pic>
    </p:spTree>
    <p:extLst>
      <p:ext uri="{BB962C8B-B14F-4D97-AF65-F5344CB8AC3E}">
        <p14:creationId xmlns:p14="http://schemas.microsoft.com/office/powerpoint/2010/main" val="2198129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Hydro Power Plant Project Information</a:t>
            </a:r>
            <a:endParaRPr lang="en-US" dirty="0"/>
          </a:p>
        </p:txBody>
      </p:sp>
      <p:sp>
        <p:nvSpPr>
          <p:cNvPr id="3" name="Content Placeholder 2"/>
          <p:cNvSpPr>
            <a:spLocks noGrp="1"/>
          </p:cNvSpPr>
          <p:nvPr>
            <p:ph idx="1"/>
          </p:nvPr>
        </p:nvSpPr>
        <p:spPr/>
        <p:txBody>
          <a:bodyPr>
            <a:normAutofit fontScale="77500" lnSpcReduction="20000"/>
          </a:bodyPr>
          <a:lstStyle/>
          <a:p>
            <a:pPr marL="0" lvl="0" indent="0">
              <a:buNone/>
            </a:pPr>
            <a:r>
              <a:rPr lang="en-US" dirty="0" smtClean="0"/>
              <a:t>6) </a:t>
            </a:r>
            <a:r>
              <a:rPr lang="en-US" dirty="0" err="1" smtClean="0"/>
              <a:t>Kokcha</a:t>
            </a:r>
            <a:r>
              <a:rPr lang="en-US" dirty="0" smtClean="0"/>
              <a:t> </a:t>
            </a:r>
            <a:r>
              <a:rPr lang="en-US" dirty="0"/>
              <a:t>Grid-Connected Hydro Power Plant</a:t>
            </a:r>
          </a:p>
          <a:p>
            <a:pPr marL="0" indent="0">
              <a:buNone/>
            </a:pPr>
            <a:r>
              <a:rPr lang="en-US" dirty="0"/>
              <a:t> </a:t>
            </a:r>
          </a:p>
          <a:p>
            <a:pPr lvl="0"/>
            <a:r>
              <a:rPr lang="en-US" dirty="0"/>
              <a:t>Gross Head:                      </a:t>
            </a:r>
            <a:r>
              <a:rPr lang="en-US" dirty="0" smtClean="0"/>
              <a:t>    </a:t>
            </a:r>
            <a:r>
              <a:rPr lang="en-US" dirty="0"/>
              <a:t>161m</a:t>
            </a:r>
          </a:p>
          <a:p>
            <a:pPr lvl="0"/>
            <a:r>
              <a:rPr lang="en-US" dirty="0"/>
              <a:t>Mean flow:                    </a:t>
            </a:r>
            <a:r>
              <a:rPr lang="en-US" dirty="0" smtClean="0"/>
              <a:t>       </a:t>
            </a:r>
            <a:r>
              <a:rPr lang="en-US" dirty="0"/>
              <a:t>206 m3/sec	</a:t>
            </a:r>
          </a:p>
          <a:p>
            <a:pPr lvl="0"/>
            <a:r>
              <a:rPr lang="en-US" dirty="0"/>
              <a:t>Power Plant Capacity:         445MW</a:t>
            </a:r>
          </a:p>
          <a:p>
            <a:pPr lvl="0"/>
            <a:r>
              <a:rPr lang="en-US" dirty="0"/>
              <a:t>Targeted Population:           821,538 people</a:t>
            </a:r>
          </a:p>
          <a:p>
            <a:pPr lvl="0"/>
            <a:r>
              <a:rPr lang="en-US" dirty="0"/>
              <a:t>Distribution voltage:            20 KV</a:t>
            </a:r>
          </a:p>
          <a:p>
            <a:pPr lvl="0"/>
            <a:r>
              <a:rPr lang="en-US" dirty="0"/>
              <a:t>Power Demand:                   &gt;445MW</a:t>
            </a:r>
          </a:p>
          <a:p>
            <a:pPr lvl="0"/>
            <a:r>
              <a:rPr lang="en-US" dirty="0"/>
              <a:t>Direct Job creation:             8,900</a:t>
            </a:r>
          </a:p>
          <a:p>
            <a:pPr lvl="0"/>
            <a:r>
              <a:rPr lang="en-US" dirty="0"/>
              <a:t>Estimated Cost:                 </a:t>
            </a:r>
            <a:r>
              <a:rPr lang="en-US" dirty="0" smtClean="0"/>
              <a:t>   </a:t>
            </a:r>
            <a:r>
              <a:rPr lang="en-US" dirty="0"/>
              <a:t>$700USD million </a:t>
            </a:r>
          </a:p>
          <a:p>
            <a:pPr lvl="0"/>
            <a:r>
              <a:rPr lang="en-US" dirty="0"/>
              <a:t>Current source of Energy:   DG, Imported from neighbor country </a:t>
            </a:r>
          </a:p>
          <a:p>
            <a:pPr lvl="0"/>
            <a:r>
              <a:rPr lang="en-US" dirty="0"/>
              <a:t>Other Energy Resources:    Solar and Hydro</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670441"/>
            <a:ext cx="12192000" cy="242764"/>
          </a:xfrm>
          <a:prstGeom prst="rect">
            <a:avLst/>
          </a:prstGeom>
        </p:spPr>
      </p:pic>
    </p:spTree>
    <p:extLst>
      <p:ext uri="{BB962C8B-B14F-4D97-AF65-F5344CB8AC3E}">
        <p14:creationId xmlns:p14="http://schemas.microsoft.com/office/powerpoint/2010/main" val="20699566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Hydro Power Plant Project Information</a:t>
            </a:r>
            <a:endParaRPr lang="en-US" dirty="0"/>
          </a:p>
        </p:txBody>
      </p:sp>
      <p:sp>
        <p:nvSpPr>
          <p:cNvPr id="3" name="Content Placeholder 2"/>
          <p:cNvSpPr>
            <a:spLocks noGrp="1"/>
          </p:cNvSpPr>
          <p:nvPr>
            <p:ph idx="1"/>
          </p:nvPr>
        </p:nvSpPr>
        <p:spPr/>
        <p:txBody>
          <a:bodyPr>
            <a:normAutofit fontScale="85000" lnSpcReduction="20000"/>
          </a:bodyPr>
          <a:lstStyle/>
          <a:p>
            <a:pPr marL="0" lvl="0" indent="0">
              <a:buNone/>
            </a:pPr>
            <a:r>
              <a:rPr lang="en-US" dirty="0" smtClean="0"/>
              <a:t>7) </a:t>
            </a:r>
            <a:r>
              <a:rPr lang="en-US" dirty="0" err="1" smtClean="0"/>
              <a:t>Kunar</a:t>
            </a:r>
            <a:r>
              <a:rPr lang="en-US" dirty="0" smtClean="0"/>
              <a:t> </a:t>
            </a:r>
            <a:r>
              <a:rPr lang="en-US" dirty="0"/>
              <a:t>A Grid-Connected Hydro Power Plant</a:t>
            </a:r>
          </a:p>
          <a:p>
            <a:pPr marL="0" indent="0">
              <a:buNone/>
            </a:pPr>
            <a:r>
              <a:rPr lang="en-US" dirty="0"/>
              <a:t> </a:t>
            </a:r>
            <a:r>
              <a:rPr lang="en-US" dirty="0" smtClean="0"/>
              <a:t>                    </a:t>
            </a:r>
            <a:endParaRPr lang="en-US" dirty="0"/>
          </a:p>
          <a:p>
            <a:pPr lvl="0"/>
            <a:r>
              <a:rPr lang="en-US" dirty="0"/>
              <a:t>Mean flow:                       </a:t>
            </a:r>
            <a:r>
              <a:rPr lang="en-US" dirty="0" smtClean="0"/>
              <a:t>    </a:t>
            </a:r>
            <a:r>
              <a:rPr lang="en-US" dirty="0"/>
              <a:t>364.18 m3/sec	</a:t>
            </a:r>
          </a:p>
          <a:p>
            <a:pPr lvl="0"/>
            <a:r>
              <a:rPr lang="en-US" dirty="0"/>
              <a:t>Power Plant Capacity:         776MW</a:t>
            </a:r>
          </a:p>
          <a:p>
            <a:pPr lvl="0"/>
            <a:r>
              <a:rPr lang="en-US" dirty="0"/>
              <a:t>Targeted Population:           12,615 people</a:t>
            </a:r>
          </a:p>
          <a:p>
            <a:pPr lvl="0"/>
            <a:r>
              <a:rPr lang="en-US" dirty="0"/>
              <a:t>Distribution voltage:            20 KV</a:t>
            </a:r>
          </a:p>
          <a:p>
            <a:pPr lvl="0"/>
            <a:r>
              <a:rPr lang="en-US" dirty="0"/>
              <a:t>Power Demand:                   &gt;776MW</a:t>
            </a:r>
          </a:p>
          <a:p>
            <a:pPr lvl="0"/>
            <a:r>
              <a:rPr lang="en-US" dirty="0"/>
              <a:t>Direct Job creation:             7720</a:t>
            </a:r>
          </a:p>
          <a:p>
            <a:pPr lvl="0"/>
            <a:r>
              <a:rPr lang="en-US" dirty="0"/>
              <a:t>Estimated Cost:                </a:t>
            </a:r>
            <a:r>
              <a:rPr lang="en-US" dirty="0" smtClean="0"/>
              <a:t>    </a:t>
            </a:r>
            <a:r>
              <a:rPr lang="en-US" dirty="0"/>
              <a:t>$1,600USD million </a:t>
            </a:r>
          </a:p>
          <a:p>
            <a:pPr lvl="0"/>
            <a:r>
              <a:rPr lang="en-US" dirty="0"/>
              <a:t>Current source of Energy:   Hydro</a:t>
            </a:r>
          </a:p>
          <a:p>
            <a:pPr lvl="0"/>
            <a:r>
              <a:rPr lang="en-US" dirty="0"/>
              <a:t>Other Energy Resources:    Solar and Hydro</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670441"/>
            <a:ext cx="12192000" cy="242764"/>
          </a:xfrm>
          <a:prstGeom prst="rect">
            <a:avLst/>
          </a:prstGeom>
        </p:spPr>
      </p:pic>
    </p:spTree>
    <p:extLst>
      <p:ext uri="{BB962C8B-B14F-4D97-AF65-F5344CB8AC3E}">
        <p14:creationId xmlns:p14="http://schemas.microsoft.com/office/powerpoint/2010/main" val="26348103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Hydro Power Plant Project Information</a:t>
            </a:r>
            <a:endParaRPr lang="en-US" dirty="0"/>
          </a:p>
        </p:txBody>
      </p:sp>
      <p:sp>
        <p:nvSpPr>
          <p:cNvPr id="3" name="Content Placeholder 2"/>
          <p:cNvSpPr>
            <a:spLocks noGrp="1"/>
          </p:cNvSpPr>
          <p:nvPr>
            <p:ph idx="1"/>
          </p:nvPr>
        </p:nvSpPr>
        <p:spPr/>
        <p:txBody>
          <a:bodyPr>
            <a:normAutofit fontScale="92500" lnSpcReduction="20000"/>
          </a:bodyPr>
          <a:lstStyle/>
          <a:p>
            <a:pPr marL="0" lvl="0" indent="0">
              <a:buNone/>
            </a:pPr>
            <a:r>
              <a:rPr lang="en-US" dirty="0" smtClean="0"/>
              <a:t>8) </a:t>
            </a:r>
            <a:r>
              <a:rPr lang="en-US" dirty="0" err="1" smtClean="0"/>
              <a:t>Kunar</a:t>
            </a:r>
            <a:r>
              <a:rPr lang="en-US" dirty="0" smtClean="0"/>
              <a:t> </a:t>
            </a:r>
            <a:r>
              <a:rPr lang="en-US" dirty="0"/>
              <a:t>B Grid-Connected Hydro Power </a:t>
            </a:r>
            <a:r>
              <a:rPr lang="en-US" dirty="0" smtClean="0"/>
              <a:t>Plant</a:t>
            </a:r>
          </a:p>
          <a:p>
            <a:pPr marL="0" lvl="0" indent="0">
              <a:buNone/>
            </a:pPr>
            <a:endParaRPr lang="en-US" dirty="0"/>
          </a:p>
          <a:p>
            <a:pPr lvl="0"/>
            <a:r>
              <a:rPr lang="en-US" dirty="0" smtClean="0"/>
              <a:t>Power </a:t>
            </a:r>
            <a:r>
              <a:rPr lang="en-US" dirty="0"/>
              <a:t>Plant Capacity:         300MW</a:t>
            </a:r>
          </a:p>
          <a:p>
            <a:pPr lvl="0"/>
            <a:r>
              <a:rPr lang="en-US" dirty="0"/>
              <a:t>Targeted Population:           553,846 people</a:t>
            </a:r>
          </a:p>
          <a:p>
            <a:pPr lvl="0"/>
            <a:r>
              <a:rPr lang="en-US" dirty="0"/>
              <a:t>Distribution voltage:            20 KV</a:t>
            </a:r>
          </a:p>
          <a:p>
            <a:pPr lvl="0"/>
            <a:r>
              <a:rPr lang="en-US" dirty="0"/>
              <a:t>Power Demand:                   &gt;300MW</a:t>
            </a:r>
          </a:p>
          <a:p>
            <a:pPr lvl="0"/>
            <a:r>
              <a:rPr lang="en-US" dirty="0"/>
              <a:t>Direct Job creation:             6,000</a:t>
            </a:r>
          </a:p>
          <a:p>
            <a:pPr lvl="0"/>
            <a:r>
              <a:rPr lang="en-US" dirty="0"/>
              <a:t>Estimated Cost:              </a:t>
            </a:r>
            <a:r>
              <a:rPr lang="en-US" dirty="0" smtClean="0"/>
              <a:t>      </a:t>
            </a:r>
            <a:r>
              <a:rPr lang="en-US" dirty="0"/>
              <a:t>$610USD million </a:t>
            </a:r>
          </a:p>
          <a:p>
            <a:pPr lvl="0"/>
            <a:r>
              <a:rPr lang="en-US" dirty="0"/>
              <a:t>Current source of Energy:   Hydro</a:t>
            </a:r>
          </a:p>
          <a:p>
            <a:pPr lvl="0"/>
            <a:r>
              <a:rPr lang="en-US" dirty="0"/>
              <a:t>Other Energy Resources:    Solar and Hydro</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670441"/>
            <a:ext cx="12192000" cy="242764"/>
          </a:xfrm>
          <a:prstGeom prst="rect">
            <a:avLst/>
          </a:prstGeom>
        </p:spPr>
      </p:pic>
    </p:spTree>
    <p:extLst>
      <p:ext uri="{BB962C8B-B14F-4D97-AF65-F5344CB8AC3E}">
        <p14:creationId xmlns:p14="http://schemas.microsoft.com/office/powerpoint/2010/main" val="32721265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Hydro Power Plant Project Information</a:t>
            </a:r>
            <a:endParaRPr lang="en-US" dirty="0"/>
          </a:p>
        </p:txBody>
      </p:sp>
      <p:sp>
        <p:nvSpPr>
          <p:cNvPr id="3" name="Content Placeholder 2"/>
          <p:cNvSpPr>
            <a:spLocks noGrp="1"/>
          </p:cNvSpPr>
          <p:nvPr>
            <p:ph idx="1"/>
          </p:nvPr>
        </p:nvSpPr>
        <p:spPr/>
        <p:txBody>
          <a:bodyPr>
            <a:normAutofit fontScale="92500" lnSpcReduction="20000"/>
          </a:bodyPr>
          <a:lstStyle/>
          <a:p>
            <a:pPr marL="0" lvl="0" indent="0">
              <a:buNone/>
            </a:pPr>
            <a:r>
              <a:rPr lang="en-US" dirty="0" smtClean="0"/>
              <a:t>9) </a:t>
            </a:r>
            <a:r>
              <a:rPr lang="en-US" dirty="0" err="1" smtClean="0"/>
              <a:t>Olambagh</a:t>
            </a:r>
            <a:r>
              <a:rPr lang="en-US" dirty="0" smtClean="0"/>
              <a:t> </a:t>
            </a:r>
            <a:r>
              <a:rPr lang="en-US" dirty="0"/>
              <a:t>Grid-Connected Hydro Power Plant</a:t>
            </a:r>
          </a:p>
          <a:p>
            <a:r>
              <a:rPr lang="en-US" dirty="0"/>
              <a:t> </a:t>
            </a:r>
          </a:p>
          <a:p>
            <a:pPr lvl="0"/>
            <a:r>
              <a:rPr lang="en-US" dirty="0" smtClean="0"/>
              <a:t>Power </a:t>
            </a:r>
            <a:r>
              <a:rPr lang="en-US" dirty="0"/>
              <a:t>Plant Capacity:         90MW</a:t>
            </a:r>
          </a:p>
          <a:p>
            <a:pPr lvl="0"/>
            <a:r>
              <a:rPr lang="en-US" dirty="0"/>
              <a:t>Targeted Population:           166,153 people</a:t>
            </a:r>
          </a:p>
          <a:p>
            <a:pPr lvl="0"/>
            <a:r>
              <a:rPr lang="en-US" dirty="0"/>
              <a:t>Distribution voltage:            20 KV</a:t>
            </a:r>
          </a:p>
          <a:p>
            <a:pPr lvl="0"/>
            <a:r>
              <a:rPr lang="en-US" dirty="0"/>
              <a:t>Power Demand:                   &gt;90MW</a:t>
            </a:r>
          </a:p>
          <a:p>
            <a:pPr lvl="0"/>
            <a:r>
              <a:rPr lang="en-US" dirty="0"/>
              <a:t>Direct Job creation:             1,800</a:t>
            </a:r>
          </a:p>
          <a:p>
            <a:pPr lvl="0"/>
            <a:r>
              <a:rPr lang="en-US" dirty="0"/>
              <a:t>Estimated Cost:           </a:t>
            </a:r>
            <a:r>
              <a:rPr lang="en-US" dirty="0" smtClean="0"/>
              <a:t>         </a:t>
            </a:r>
            <a:r>
              <a:rPr lang="en-US" dirty="0"/>
              <a:t>$200USD million </a:t>
            </a:r>
          </a:p>
          <a:p>
            <a:pPr lvl="0"/>
            <a:r>
              <a:rPr lang="en-US" dirty="0"/>
              <a:t>Current source of Energy:   DG and </a:t>
            </a:r>
            <a:r>
              <a:rPr lang="en-US" dirty="0" smtClean="0"/>
              <a:t>Hydro</a:t>
            </a:r>
          </a:p>
          <a:p>
            <a:r>
              <a:rPr lang="en-US" dirty="0"/>
              <a:t>Other Energy Resources:    Solar and Hydro</a:t>
            </a:r>
          </a:p>
          <a:p>
            <a:pPr lvl="0"/>
            <a:endParaRPr lang="en-US" dirty="0" smtClean="0"/>
          </a:p>
          <a:p>
            <a:pPr lvl="0"/>
            <a:endParaRPr lang="en-US" dirty="0"/>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spTree>
    <p:extLst>
      <p:ext uri="{BB962C8B-B14F-4D97-AF65-F5344CB8AC3E}">
        <p14:creationId xmlns:p14="http://schemas.microsoft.com/office/powerpoint/2010/main" val="9656136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Hydro power Plant Project Information</a:t>
            </a:r>
            <a:endParaRPr lang="en-US" dirty="0"/>
          </a:p>
        </p:txBody>
      </p:sp>
      <p:sp>
        <p:nvSpPr>
          <p:cNvPr id="3" name="Content Placeholder 2"/>
          <p:cNvSpPr>
            <a:spLocks noGrp="1"/>
          </p:cNvSpPr>
          <p:nvPr>
            <p:ph idx="1"/>
          </p:nvPr>
        </p:nvSpPr>
        <p:spPr/>
        <p:txBody>
          <a:bodyPr>
            <a:normAutofit fontScale="92500" lnSpcReduction="20000"/>
          </a:bodyPr>
          <a:lstStyle/>
          <a:p>
            <a:pPr marL="0" lvl="0" indent="0">
              <a:buNone/>
            </a:pPr>
            <a:r>
              <a:rPr lang="en-US" dirty="0" smtClean="0"/>
              <a:t>10) </a:t>
            </a:r>
            <a:r>
              <a:rPr lang="en-US" dirty="0" err="1" smtClean="0"/>
              <a:t>Surobi</a:t>
            </a:r>
            <a:r>
              <a:rPr lang="en-US" dirty="0" smtClean="0"/>
              <a:t> </a:t>
            </a:r>
            <a:r>
              <a:rPr lang="en-US" dirty="0"/>
              <a:t>2 Grid-Connected Hydro Power Plant</a:t>
            </a:r>
          </a:p>
          <a:p>
            <a:r>
              <a:rPr lang="en-US" dirty="0"/>
              <a:t> </a:t>
            </a:r>
          </a:p>
          <a:p>
            <a:pPr lvl="0"/>
            <a:r>
              <a:rPr lang="en-US" dirty="0" smtClean="0"/>
              <a:t>Power </a:t>
            </a:r>
            <a:r>
              <a:rPr lang="en-US" dirty="0"/>
              <a:t>Plant Capacity:         180MW</a:t>
            </a:r>
          </a:p>
          <a:p>
            <a:pPr lvl="0"/>
            <a:r>
              <a:rPr lang="en-US" dirty="0"/>
              <a:t>Targeted Population:           332,307 people</a:t>
            </a:r>
          </a:p>
          <a:p>
            <a:pPr lvl="0"/>
            <a:r>
              <a:rPr lang="en-US" dirty="0"/>
              <a:t>Distribution voltage:           20 KV</a:t>
            </a:r>
          </a:p>
          <a:p>
            <a:pPr lvl="0"/>
            <a:r>
              <a:rPr lang="en-US" dirty="0"/>
              <a:t>Power Demand:                   &gt;180MW</a:t>
            </a:r>
          </a:p>
          <a:p>
            <a:pPr lvl="0"/>
            <a:r>
              <a:rPr lang="en-US" dirty="0"/>
              <a:t>Direct Job creation:             3600</a:t>
            </a:r>
          </a:p>
          <a:p>
            <a:pPr lvl="0"/>
            <a:r>
              <a:rPr lang="en-US" dirty="0"/>
              <a:t>Estimated Cost:                </a:t>
            </a:r>
            <a:r>
              <a:rPr lang="en-US" dirty="0" smtClean="0"/>
              <a:t>    </a:t>
            </a:r>
            <a:r>
              <a:rPr lang="en-US" dirty="0"/>
              <a:t>$300USD million </a:t>
            </a:r>
          </a:p>
          <a:p>
            <a:pPr lvl="0"/>
            <a:r>
              <a:rPr lang="en-US" dirty="0"/>
              <a:t>Current source of Energy:   Hydro</a:t>
            </a:r>
          </a:p>
          <a:p>
            <a:pPr lvl="0"/>
            <a:r>
              <a:rPr lang="en-US" dirty="0"/>
              <a:t>Other Energy Resources:    Hydro, Solar and Wind </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670441"/>
            <a:ext cx="12192000" cy="242764"/>
          </a:xfrm>
          <a:prstGeom prst="rect">
            <a:avLst/>
          </a:prstGeom>
        </p:spPr>
      </p:pic>
    </p:spTree>
    <p:extLst>
      <p:ext uri="{BB962C8B-B14F-4D97-AF65-F5344CB8AC3E}">
        <p14:creationId xmlns:p14="http://schemas.microsoft.com/office/powerpoint/2010/main" val="35712046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Solar Power Plant Project Information</a:t>
            </a:r>
            <a:endParaRPr lang="en-US" dirty="0"/>
          </a:p>
        </p:txBody>
      </p:sp>
      <p:sp>
        <p:nvSpPr>
          <p:cNvPr id="3" name="Content Placeholder 2"/>
          <p:cNvSpPr>
            <a:spLocks noGrp="1"/>
          </p:cNvSpPr>
          <p:nvPr>
            <p:ph idx="1"/>
          </p:nvPr>
        </p:nvSpPr>
        <p:spPr/>
        <p:txBody>
          <a:bodyPr>
            <a:normAutofit fontScale="77500" lnSpcReduction="20000"/>
          </a:bodyPr>
          <a:lstStyle/>
          <a:p>
            <a:pPr marL="0" lvl="0" indent="0">
              <a:buNone/>
            </a:pPr>
            <a:r>
              <a:rPr lang="en-US" dirty="0" smtClean="0"/>
              <a:t>11) Farah </a:t>
            </a:r>
            <a:r>
              <a:rPr lang="en-US" dirty="0"/>
              <a:t>Mini-Grid Solar Power Plant</a:t>
            </a:r>
          </a:p>
          <a:p>
            <a:r>
              <a:rPr lang="en-US" dirty="0"/>
              <a:t> </a:t>
            </a:r>
          </a:p>
          <a:p>
            <a:pPr lvl="0"/>
            <a:r>
              <a:rPr lang="en-US" dirty="0"/>
              <a:t>Sunny Days:                     </a:t>
            </a:r>
            <a:r>
              <a:rPr lang="en-US" dirty="0" smtClean="0"/>
              <a:t>     </a:t>
            </a:r>
            <a:r>
              <a:rPr lang="en-US" dirty="0"/>
              <a:t>300/year</a:t>
            </a:r>
          </a:p>
          <a:p>
            <a:pPr lvl="0"/>
            <a:r>
              <a:rPr lang="en-US" dirty="0"/>
              <a:t>Latitude Tilt:                   </a:t>
            </a:r>
            <a:r>
              <a:rPr lang="en-US" dirty="0" smtClean="0"/>
              <a:t>      </a:t>
            </a:r>
            <a:r>
              <a:rPr lang="en-US" dirty="0"/>
              <a:t>6,385 Watt-Hour m2/day</a:t>
            </a:r>
          </a:p>
          <a:p>
            <a:pPr lvl="0"/>
            <a:r>
              <a:rPr lang="en-US" dirty="0" smtClean="0"/>
              <a:t>Power </a:t>
            </a:r>
            <a:r>
              <a:rPr lang="en-US" dirty="0"/>
              <a:t>Plant Capacity:         12MW</a:t>
            </a:r>
          </a:p>
          <a:p>
            <a:pPr lvl="0"/>
            <a:r>
              <a:rPr lang="en-US" dirty="0"/>
              <a:t>Targeted Population:           22,153 people</a:t>
            </a:r>
          </a:p>
          <a:p>
            <a:pPr lvl="0"/>
            <a:r>
              <a:rPr lang="en-US" dirty="0"/>
              <a:t>Distribution voltage:            20 KV</a:t>
            </a:r>
          </a:p>
          <a:p>
            <a:pPr lvl="0"/>
            <a:r>
              <a:rPr lang="en-US" dirty="0"/>
              <a:t>Power Demand:                   &gt;12MW</a:t>
            </a:r>
          </a:p>
          <a:p>
            <a:pPr lvl="0"/>
            <a:r>
              <a:rPr lang="en-US" dirty="0"/>
              <a:t>Direct Job creation:             240</a:t>
            </a:r>
          </a:p>
          <a:p>
            <a:pPr lvl="0"/>
            <a:r>
              <a:rPr lang="en-US" dirty="0"/>
              <a:t>Estimated Cost:                </a:t>
            </a:r>
            <a:r>
              <a:rPr lang="en-US" dirty="0" smtClean="0"/>
              <a:t>    </a:t>
            </a:r>
            <a:r>
              <a:rPr lang="en-US" dirty="0"/>
              <a:t>$22USD million </a:t>
            </a:r>
          </a:p>
          <a:p>
            <a:pPr lvl="0"/>
            <a:r>
              <a:rPr lang="en-US" dirty="0"/>
              <a:t>Current source of Energy:   DG </a:t>
            </a:r>
          </a:p>
          <a:p>
            <a:r>
              <a:rPr lang="en-US" dirty="0"/>
              <a:t>Other Energy Resources:    Solar and Wind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670441"/>
            <a:ext cx="12192000" cy="242764"/>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6822841"/>
            <a:ext cx="12192000" cy="242764"/>
          </a:xfrm>
          <a:prstGeom prst="rect">
            <a:avLst/>
          </a:prstGeom>
        </p:spPr>
      </p:pic>
    </p:spTree>
    <p:extLst>
      <p:ext uri="{BB962C8B-B14F-4D97-AF65-F5344CB8AC3E}">
        <p14:creationId xmlns:p14="http://schemas.microsoft.com/office/powerpoint/2010/main" val="7221700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TAPI Pipeline: </a:t>
            </a:r>
            <a:r>
              <a:rPr lang="en-US" dirty="0" smtClean="0"/>
              <a:t/>
            </a:r>
            <a:br>
              <a:rPr lang="en-US" dirty="0" smtClean="0"/>
            </a:br>
            <a:endParaRPr lang="en-US" dirty="0"/>
          </a:p>
        </p:txBody>
      </p:sp>
      <p:sp>
        <p:nvSpPr>
          <p:cNvPr id="3" name="Content Placeholder 2"/>
          <p:cNvSpPr>
            <a:spLocks noGrp="1"/>
          </p:cNvSpPr>
          <p:nvPr>
            <p:ph idx="1"/>
          </p:nvPr>
        </p:nvSpPr>
        <p:spPr>
          <a:xfrm>
            <a:off x="838200" y="1383323"/>
            <a:ext cx="10515600" cy="5228492"/>
          </a:xfrm>
        </p:spPr>
        <p:txBody>
          <a:bodyPr>
            <a:normAutofit/>
          </a:bodyPr>
          <a:lstStyle/>
          <a:p>
            <a:r>
              <a:rPr lang="en-US" dirty="0"/>
              <a:t> TAPI Natural Gas Pipeline </a:t>
            </a:r>
            <a:r>
              <a:rPr lang="en-US" dirty="0" smtClean="0"/>
              <a:t>delivers </a:t>
            </a:r>
            <a:r>
              <a:rPr lang="en-US" dirty="0"/>
              <a:t>33 </a:t>
            </a:r>
            <a:r>
              <a:rPr lang="en-US" dirty="0" smtClean="0"/>
              <a:t>billion </a:t>
            </a:r>
            <a:r>
              <a:rPr lang="en-US" dirty="0"/>
              <a:t>Cubic Meter gas annually </a:t>
            </a:r>
            <a:endParaRPr lang="en-US" dirty="0" smtClean="0"/>
          </a:p>
          <a:p>
            <a:pPr marL="0" indent="0">
              <a:buNone/>
            </a:pPr>
            <a:r>
              <a:rPr lang="en-US" dirty="0" smtClean="0"/>
              <a:t>•Total </a:t>
            </a:r>
            <a:r>
              <a:rPr lang="en-US" dirty="0"/>
              <a:t>construction cost of TAPI pipeline is estimated </a:t>
            </a:r>
            <a:r>
              <a:rPr lang="en-US" dirty="0" smtClean="0"/>
              <a:t>USD </a:t>
            </a:r>
            <a:r>
              <a:rPr lang="en-US" dirty="0"/>
              <a:t>9.9 </a:t>
            </a:r>
            <a:r>
              <a:rPr lang="en-US" dirty="0" smtClean="0"/>
              <a:t>billion.</a:t>
            </a:r>
            <a:r>
              <a:rPr lang="en-US" dirty="0"/>
              <a:t> </a:t>
            </a:r>
            <a:br>
              <a:rPr lang="en-US" dirty="0"/>
            </a:br>
            <a:r>
              <a:rPr lang="en-US" dirty="0"/>
              <a:t>• The total life of the project is expected to be 30 years.</a:t>
            </a:r>
            <a:br>
              <a:rPr lang="en-US" dirty="0"/>
            </a:br>
            <a:r>
              <a:rPr lang="en-US" dirty="0"/>
              <a:t>• Afghanistan </a:t>
            </a:r>
            <a:r>
              <a:rPr lang="en-US" dirty="0" smtClean="0"/>
              <a:t>annual transit fee approximately </a:t>
            </a:r>
            <a:r>
              <a:rPr lang="en-US" dirty="0"/>
              <a:t>USD 400 </a:t>
            </a:r>
            <a:r>
              <a:rPr lang="en-US" dirty="0" smtClean="0"/>
              <a:t>million</a:t>
            </a:r>
            <a:endParaRPr lang="en-US" dirty="0"/>
          </a:p>
          <a:p>
            <a:r>
              <a:rPr lang="en-US" dirty="0" smtClean="0"/>
              <a:t>The </a:t>
            </a:r>
            <a:r>
              <a:rPr lang="en-US" dirty="0"/>
              <a:t>pipeline is expected to be 1,420 millimeters (56 inches) in diameter and will have a working pressure of 100 standard atmospheres (10,000 </a:t>
            </a:r>
            <a:r>
              <a:rPr lang="en-US" dirty="0" err="1"/>
              <a:t>kPa</a:t>
            </a:r>
            <a:r>
              <a:rPr lang="en-US" dirty="0"/>
              <a:t>). </a:t>
            </a:r>
            <a:endParaRPr lang="en-US" dirty="0" smtClean="0"/>
          </a:p>
          <a:p>
            <a:r>
              <a:rPr lang="en-US" dirty="0"/>
              <a:t>The pipeline would run for nearly 1,735 kilometers , including 735 kilometers across Afghanistan and another 800 kilometers through Pakistan. Compressor stations would be constructed at different points of the pipeline.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15236"/>
            <a:ext cx="12192000" cy="242764"/>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spTree>
    <p:extLst>
      <p:ext uri="{BB962C8B-B14F-4D97-AF65-F5344CB8AC3E}">
        <p14:creationId xmlns:p14="http://schemas.microsoft.com/office/powerpoint/2010/main" val="22585612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Solar Power Plant Project Information</a:t>
            </a:r>
            <a:endParaRPr lang="en-US" dirty="0"/>
          </a:p>
        </p:txBody>
      </p:sp>
      <p:sp>
        <p:nvSpPr>
          <p:cNvPr id="3" name="Content Placeholder 2"/>
          <p:cNvSpPr>
            <a:spLocks noGrp="1"/>
          </p:cNvSpPr>
          <p:nvPr>
            <p:ph idx="1"/>
          </p:nvPr>
        </p:nvSpPr>
        <p:spPr/>
        <p:txBody>
          <a:bodyPr>
            <a:normAutofit fontScale="77500" lnSpcReduction="20000"/>
          </a:bodyPr>
          <a:lstStyle/>
          <a:p>
            <a:pPr marL="0" lvl="0" indent="0">
              <a:buNone/>
            </a:pPr>
            <a:r>
              <a:rPr lang="en-US" dirty="0" smtClean="0"/>
              <a:t>12) </a:t>
            </a:r>
            <a:r>
              <a:rPr lang="en-US" dirty="0" err="1" smtClean="0"/>
              <a:t>Ghor</a:t>
            </a:r>
            <a:r>
              <a:rPr lang="en-US" dirty="0" smtClean="0"/>
              <a:t> </a:t>
            </a:r>
            <a:r>
              <a:rPr lang="en-US" dirty="0"/>
              <a:t>Mini-Grid Solar Power Project</a:t>
            </a:r>
          </a:p>
          <a:p>
            <a:r>
              <a:rPr lang="en-US" dirty="0"/>
              <a:t> </a:t>
            </a:r>
          </a:p>
          <a:p>
            <a:pPr lvl="0"/>
            <a:r>
              <a:rPr lang="en-US" dirty="0"/>
              <a:t>Sunny Days:                  </a:t>
            </a:r>
            <a:r>
              <a:rPr lang="en-US" dirty="0" smtClean="0"/>
              <a:t>        </a:t>
            </a:r>
            <a:r>
              <a:rPr lang="en-US" dirty="0"/>
              <a:t>320/year</a:t>
            </a:r>
          </a:p>
          <a:p>
            <a:pPr lvl="0"/>
            <a:r>
              <a:rPr lang="en-US" dirty="0"/>
              <a:t>Latitude Tilt:                </a:t>
            </a:r>
            <a:r>
              <a:rPr lang="en-US" dirty="0" smtClean="0"/>
              <a:t>         </a:t>
            </a:r>
            <a:r>
              <a:rPr lang="en-US" dirty="0"/>
              <a:t>5,920 Watt-Hour m2/day</a:t>
            </a:r>
          </a:p>
          <a:p>
            <a:pPr lvl="0"/>
            <a:r>
              <a:rPr lang="en-US" dirty="0" smtClean="0"/>
              <a:t>Power </a:t>
            </a:r>
            <a:r>
              <a:rPr lang="en-US" dirty="0"/>
              <a:t>Plant Capacity:         5MW</a:t>
            </a:r>
          </a:p>
          <a:p>
            <a:pPr lvl="0"/>
            <a:r>
              <a:rPr lang="en-US" dirty="0"/>
              <a:t>Targeted Population:           9,230 people</a:t>
            </a:r>
          </a:p>
          <a:p>
            <a:pPr lvl="0"/>
            <a:r>
              <a:rPr lang="en-US" dirty="0"/>
              <a:t>Distribution voltage:            6 KV</a:t>
            </a:r>
          </a:p>
          <a:p>
            <a:pPr lvl="0"/>
            <a:r>
              <a:rPr lang="en-US" dirty="0"/>
              <a:t>Power Demand:                   &gt;05MW</a:t>
            </a:r>
          </a:p>
          <a:p>
            <a:pPr lvl="0"/>
            <a:r>
              <a:rPr lang="en-US" dirty="0"/>
              <a:t>Direct Job creation:             100</a:t>
            </a:r>
          </a:p>
          <a:p>
            <a:pPr lvl="0"/>
            <a:r>
              <a:rPr lang="en-US" dirty="0"/>
              <a:t>Estimated Cost:          </a:t>
            </a:r>
            <a:r>
              <a:rPr lang="en-US" dirty="0" smtClean="0"/>
              <a:t>          </a:t>
            </a:r>
            <a:r>
              <a:rPr lang="en-US" dirty="0"/>
              <a:t>$20USD million </a:t>
            </a:r>
          </a:p>
          <a:p>
            <a:pPr lvl="0"/>
            <a:r>
              <a:rPr lang="en-US" dirty="0"/>
              <a:t>Current source of Energy:   DG </a:t>
            </a:r>
          </a:p>
          <a:p>
            <a:pPr lvl="0"/>
            <a:r>
              <a:rPr lang="en-US" dirty="0"/>
              <a:t>Other Energy Resources:    Solar and Hydro</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spTree>
    <p:extLst>
      <p:ext uri="{BB962C8B-B14F-4D97-AF65-F5344CB8AC3E}">
        <p14:creationId xmlns:p14="http://schemas.microsoft.com/office/powerpoint/2010/main" val="38663187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Solar Power Plant Project Information</a:t>
            </a:r>
            <a:endParaRPr lang="en-US" dirty="0"/>
          </a:p>
        </p:txBody>
      </p:sp>
      <p:sp>
        <p:nvSpPr>
          <p:cNvPr id="3" name="Content Placeholder 2"/>
          <p:cNvSpPr>
            <a:spLocks noGrp="1"/>
          </p:cNvSpPr>
          <p:nvPr>
            <p:ph idx="1"/>
          </p:nvPr>
        </p:nvSpPr>
        <p:spPr/>
        <p:txBody>
          <a:bodyPr>
            <a:normAutofit fontScale="77500" lnSpcReduction="20000"/>
          </a:bodyPr>
          <a:lstStyle/>
          <a:p>
            <a:pPr marL="0" lvl="0" indent="0">
              <a:buNone/>
            </a:pPr>
            <a:r>
              <a:rPr lang="en-US" dirty="0" smtClean="0"/>
              <a:t>13) </a:t>
            </a:r>
            <a:r>
              <a:rPr lang="en-US" dirty="0" err="1" smtClean="0"/>
              <a:t>Naghlu</a:t>
            </a:r>
            <a:r>
              <a:rPr lang="en-US" dirty="0" smtClean="0"/>
              <a:t> </a:t>
            </a:r>
            <a:r>
              <a:rPr lang="en-US" dirty="0"/>
              <a:t>Grid-Connected Solar Power Plant</a:t>
            </a:r>
          </a:p>
          <a:p>
            <a:pPr marL="0" indent="0">
              <a:buNone/>
            </a:pPr>
            <a:r>
              <a:rPr lang="en-US" dirty="0"/>
              <a:t>    </a:t>
            </a:r>
          </a:p>
          <a:p>
            <a:pPr lvl="0"/>
            <a:r>
              <a:rPr lang="en-US" dirty="0"/>
              <a:t>Sunny Days:                  </a:t>
            </a:r>
            <a:r>
              <a:rPr lang="en-US" dirty="0" smtClean="0"/>
              <a:t>        </a:t>
            </a:r>
            <a:r>
              <a:rPr lang="en-US" dirty="0"/>
              <a:t>300/year</a:t>
            </a:r>
          </a:p>
          <a:p>
            <a:pPr lvl="0"/>
            <a:r>
              <a:rPr lang="en-US" dirty="0"/>
              <a:t>Latitude Tilt:                     </a:t>
            </a:r>
            <a:r>
              <a:rPr lang="en-US" dirty="0" smtClean="0"/>
              <a:t>    </a:t>
            </a:r>
            <a:r>
              <a:rPr lang="en-US" dirty="0"/>
              <a:t>5,939 Watt-Hour m2/day</a:t>
            </a:r>
          </a:p>
          <a:p>
            <a:pPr lvl="0"/>
            <a:r>
              <a:rPr lang="en-US" dirty="0" smtClean="0"/>
              <a:t>Power </a:t>
            </a:r>
            <a:r>
              <a:rPr lang="en-US" dirty="0"/>
              <a:t>Plant Capacity:         100MW</a:t>
            </a:r>
          </a:p>
          <a:p>
            <a:pPr lvl="0"/>
            <a:r>
              <a:rPr lang="en-US" dirty="0"/>
              <a:t>Targeted Population:           18,461.3 people</a:t>
            </a:r>
          </a:p>
          <a:p>
            <a:pPr lvl="0"/>
            <a:r>
              <a:rPr lang="en-US" dirty="0"/>
              <a:t>Distribution voltage:            20 KV</a:t>
            </a:r>
          </a:p>
          <a:p>
            <a:pPr lvl="0"/>
            <a:r>
              <a:rPr lang="en-US" dirty="0"/>
              <a:t>Power Demand:                   &gt;100MW</a:t>
            </a:r>
          </a:p>
          <a:p>
            <a:pPr lvl="0"/>
            <a:r>
              <a:rPr lang="en-US" dirty="0"/>
              <a:t>Direct Job creation:             2000</a:t>
            </a:r>
          </a:p>
          <a:p>
            <a:pPr lvl="0"/>
            <a:r>
              <a:rPr lang="en-US" dirty="0"/>
              <a:t>Estimated Cost:              </a:t>
            </a:r>
            <a:r>
              <a:rPr lang="en-US" dirty="0" smtClean="0"/>
              <a:t>      </a:t>
            </a:r>
            <a:r>
              <a:rPr lang="en-US" dirty="0"/>
              <a:t>$180USD million </a:t>
            </a:r>
          </a:p>
          <a:p>
            <a:pPr lvl="0"/>
            <a:r>
              <a:rPr lang="en-US" dirty="0"/>
              <a:t>Current source of Energy:   Hydro</a:t>
            </a:r>
          </a:p>
          <a:p>
            <a:pPr lvl="0"/>
            <a:r>
              <a:rPr lang="en-US" dirty="0"/>
              <a:t>Other Energy Resources:    Hydro, Solar and Hydro</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682164"/>
            <a:ext cx="12192000" cy="242764"/>
          </a:xfrm>
          <a:prstGeom prst="rect">
            <a:avLst/>
          </a:prstGeom>
        </p:spPr>
      </p:pic>
    </p:spTree>
    <p:extLst>
      <p:ext uri="{BB962C8B-B14F-4D97-AF65-F5344CB8AC3E}">
        <p14:creationId xmlns:p14="http://schemas.microsoft.com/office/powerpoint/2010/main" val="32527339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Solar Rooftop Plant Project Information</a:t>
            </a:r>
            <a:endParaRPr lang="en-US" dirty="0"/>
          </a:p>
        </p:txBody>
      </p:sp>
      <p:sp>
        <p:nvSpPr>
          <p:cNvPr id="3" name="Content Placeholder 2"/>
          <p:cNvSpPr>
            <a:spLocks noGrp="1"/>
          </p:cNvSpPr>
          <p:nvPr>
            <p:ph idx="1"/>
          </p:nvPr>
        </p:nvSpPr>
        <p:spPr/>
        <p:txBody>
          <a:bodyPr>
            <a:normAutofit fontScale="77500" lnSpcReduction="20000"/>
          </a:bodyPr>
          <a:lstStyle/>
          <a:p>
            <a:pPr marL="0" lvl="0" indent="0">
              <a:buNone/>
            </a:pPr>
            <a:r>
              <a:rPr lang="en-US" dirty="0" smtClean="0"/>
              <a:t>14) Kabul </a:t>
            </a:r>
            <a:r>
              <a:rPr lang="en-US" dirty="0"/>
              <a:t>Grid-Connected Solar Rooftop Project</a:t>
            </a:r>
          </a:p>
          <a:p>
            <a:r>
              <a:rPr lang="en-US" dirty="0"/>
              <a:t> </a:t>
            </a:r>
          </a:p>
          <a:p>
            <a:pPr lvl="0"/>
            <a:r>
              <a:rPr lang="en-US" dirty="0"/>
              <a:t>Sunny Days:                     </a:t>
            </a:r>
            <a:r>
              <a:rPr lang="en-US" dirty="0" smtClean="0"/>
              <a:t>     </a:t>
            </a:r>
            <a:r>
              <a:rPr lang="en-US" dirty="0"/>
              <a:t>300/year</a:t>
            </a:r>
          </a:p>
          <a:p>
            <a:pPr lvl="0"/>
            <a:r>
              <a:rPr lang="en-US" dirty="0"/>
              <a:t>Latitude Tilt:                    </a:t>
            </a:r>
            <a:r>
              <a:rPr lang="en-US" dirty="0" smtClean="0"/>
              <a:t>     </a:t>
            </a:r>
            <a:r>
              <a:rPr lang="en-US" dirty="0"/>
              <a:t>6,017 Watt-Hour m2/day</a:t>
            </a:r>
          </a:p>
          <a:p>
            <a:pPr lvl="0"/>
            <a:r>
              <a:rPr lang="en-US" dirty="0" smtClean="0"/>
              <a:t>Power </a:t>
            </a:r>
            <a:r>
              <a:rPr lang="en-US" dirty="0"/>
              <a:t>Plant Capacity:         Supply electricity to 10,000 households</a:t>
            </a:r>
          </a:p>
          <a:p>
            <a:pPr lvl="0"/>
            <a:r>
              <a:rPr lang="en-US" dirty="0"/>
              <a:t>Targeted Population:           60,000 people</a:t>
            </a:r>
          </a:p>
          <a:p>
            <a:pPr lvl="0"/>
            <a:r>
              <a:rPr lang="en-US" dirty="0"/>
              <a:t>Distribution voltage:            0.4 KV</a:t>
            </a:r>
          </a:p>
          <a:p>
            <a:pPr lvl="0"/>
            <a:r>
              <a:rPr lang="en-US" dirty="0"/>
              <a:t>Power Demand:                   &gt;1000MW</a:t>
            </a:r>
          </a:p>
          <a:p>
            <a:pPr lvl="0"/>
            <a:r>
              <a:rPr lang="en-US" dirty="0"/>
              <a:t>Direct Job creation:             200</a:t>
            </a:r>
          </a:p>
          <a:p>
            <a:pPr lvl="0"/>
            <a:r>
              <a:rPr lang="en-US" dirty="0"/>
              <a:t>Estimated Cost:              </a:t>
            </a:r>
            <a:r>
              <a:rPr lang="en-US" dirty="0" smtClean="0"/>
              <a:t>      </a:t>
            </a:r>
            <a:r>
              <a:rPr lang="en-US" dirty="0"/>
              <a:t>$20USD million </a:t>
            </a:r>
          </a:p>
          <a:p>
            <a:pPr lvl="0"/>
            <a:r>
              <a:rPr lang="en-US" dirty="0"/>
              <a:t>Current source of Energy:   Hydro &amp; imported from neighbor countries </a:t>
            </a:r>
          </a:p>
          <a:p>
            <a:pPr lvl="0"/>
            <a:r>
              <a:rPr lang="en-US" dirty="0"/>
              <a:t>Other Energy Resources:    Solar</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740779"/>
            <a:ext cx="12192000" cy="242764"/>
          </a:xfrm>
          <a:prstGeom prst="rect">
            <a:avLst/>
          </a:prstGeom>
        </p:spPr>
      </p:pic>
    </p:spTree>
    <p:extLst>
      <p:ext uri="{BB962C8B-B14F-4D97-AF65-F5344CB8AC3E}">
        <p14:creationId xmlns:p14="http://schemas.microsoft.com/office/powerpoint/2010/main" val="18462147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Solar Power Plant Project Information</a:t>
            </a:r>
            <a:endParaRPr lang="en-US" dirty="0"/>
          </a:p>
        </p:txBody>
      </p:sp>
      <p:sp>
        <p:nvSpPr>
          <p:cNvPr id="3" name="Content Placeholder 2"/>
          <p:cNvSpPr>
            <a:spLocks noGrp="1"/>
          </p:cNvSpPr>
          <p:nvPr>
            <p:ph idx="1"/>
          </p:nvPr>
        </p:nvSpPr>
        <p:spPr/>
        <p:txBody>
          <a:bodyPr>
            <a:normAutofit fontScale="85000" lnSpcReduction="20000"/>
          </a:bodyPr>
          <a:lstStyle/>
          <a:p>
            <a:pPr marL="0" lvl="0" indent="0">
              <a:buNone/>
            </a:pPr>
            <a:r>
              <a:rPr lang="en-US" dirty="0" smtClean="0"/>
              <a:t>15) </a:t>
            </a:r>
            <a:r>
              <a:rPr lang="en-US" dirty="0" err="1" smtClean="0"/>
              <a:t>Hisar</a:t>
            </a:r>
            <a:r>
              <a:rPr lang="en-US" dirty="0" smtClean="0"/>
              <a:t>-e-</a:t>
            </a:r>
            <a:r>
              <a:rPr lang="en-US" dirty="0" err="1" smtClean="0"/>
              <a:t>Shahi</a:t>
            </a:r>
            <a:r>
              <a:rPr lang="en-US" dirty="0" smtClean="0"/>
              <a:t> </a:t>
            </a:r>
            <a:r>
              <a:rPr lang="en-US" dirty="0"/>
              <a:t>Industrial Part, 100 MW Mini-Grid Solar Power Plant</a:t>
            </a:r>
          </a:p>
          <a:p>
            <a:r>
              <a:rPr lang="en-US" dirty="0"/>
              <a:t> </a:t>
            </a:r>
          </a:p>
          <a:p>
            <a:pPr lvl="0"/>
            <a:r>
              <a:rPr lang="en-US" dirty="0"/>
              <a:t>Sunny Days:                 </a:t>
            </a:r>
            <a:r>
              <a:rPr lang="en-US" dirty="0" smtClean="0"/>
              <a:t>          </a:t>
            </a:r>
            <a:r>
              <a:rPr lang="en-US" dirty="0"/>
              <a:t>300/year</a:t>
            </a:r>
          </a:p>
          <a:p>
            <a:pPr lvl="0"/>
            <a:r>
              <a:rPr lang="en-US" dirty="0"/>
              <a:t>Latitude Tilt:             </a:t>
            </a:r>
            <a:r>
              <a:rPr lang="en-US" dirty="0" smtClean="0"/>
              <a:t>             </a:t>
            </a:r>
            <a:r>
              <a:rPr lang="en-US" dirty="0"/>
              <a:t>5,746 Watt-Hour m2/day</a:t>
            </a:r>
          </a:p>
          <a:p>
            <a:pPr lvl="0"/>
            <a:r>
              <a:rPr lang="en-US" dirty="0" smtClean="0"/>
              <a:t>Power </a:t>
            </a:r>
            <a:r>
              <a:rPr lang="en-US" dirty="0"/>
              <a:t>Plant Capacity:         100MW</a:t>
            </a:r>
          </a:p>
          <a:p>
            <a:pPr lvl="0"/>
            <a:r>
              <a:rPr lang="en-US" dirty="0" smtClean="0"/>
              <a:t>Distribution </a:t>
            </a:r>
            <a:r>
              <a:rPr lang="en-US" dirty="0"/>
              <a:t>voltage:            20 KV</a:t>
            </a:r>
          </a:p>
          <a:p>
            <a:pPr lvl="0"/>
            <a:r>
              <a:rPr lang="en-US" dirty="0"/>
              <a:t>Power Demand:                </a:t>
            </a:r>
            <a:r>
              <a:rPr lang="en-US" dirty="0" smtClean="0"/>
              <a:t>    </a:t>
            </a:r>
            <a:r>
              <a:rPr lang="en-US" dirty="0"/>
              <a:t>&gt;100MW</a:t>
            </a:r>
          </a:p>
          <a:p>
            <a:pPr lvl="0"/>
            <a:r>
              <a:rPr lang="en-US" dirty="0"/>
              <a:t>Direct Job creation:            </a:t>
            </a:r>
            <a:r>
              <a:rPr lang="en-US" dirty="0" smtClean="0"/>
              <a:t>  </a:t>
            </a:r>
            <a:r>
              <a:rPr lang="en-US" dirty="0"/>
              <a:t>2000</a:t>
            </a:r>
          </a:p>
          <a:p>
            <a:pPr lvl="0"/>
            <a:r>
              <a:rPr lang="en-US" dirty="0"/>
              <a:t>Estimated Cost:                  </a:t>
            </a:r>
            <a:r>
              <a:rPr lang="en-US" dirty="0" smtClean="0"/>
              <a:t>   </a:t>
            </a:r>
            <a:r>
              <a:rPr lang="en-US" dirty="0"/>
              <a:t>$200USD million </a:t>
            </a:r>
          </a:p>
          <a:p>
            <a:pPr lvl="0"/>
            <a:r>
              <a:rPr lang="en-US" dirty="0"/>
              <a:t>Current source of Energy:   DG </a:t>
            </a:r>
          </a:p>
          <a:p>
            <a:pPr lvl="0"/>
            <a:r>
              <a:rPr lang="en-US" dirty="0"/>
              <a:t>Other Energy Resources:  </a:t>
            </a:r>
            <a:r>
              <a:rPr lang="en-US" dirty="0" smtClean="0"/>
              <a:t>   </a:t>
            </a:r>
            <a:r>
              <a:rPr lang="en-US" dirty="0"/>
              <a:t>Solar and Wind</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670441"/>
            <a:ext cx="12192000" cy="242764"/>
          </a:xfrm>
          <a:prstGeom prst="rect">
            <a:avLst/>
          </a:prstGeom>
        </p:spPr>
      </p:pic>
    </p:spTree>
    <p:extLst>
      <p:ext uri="{BB962C8B-B14F-4D97-AF65-F5344CB8AC3E}">
        <p14:creationId xmlns:p14="http://schemas.microsoft.com/office/powerpoint/2010/main" val="18825834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Solar Power Plant Project Info</a:t>
            </a:r>
            <a:endParaRPr lang="en-US" dirty="0"/>
          </a:p>
        </p:txBody>
      </p:sp>
      <p:sp>
        <p:nvSpPr>
          <p:cNvPr id="3" name="Content Placeholder 2"/>
          <p:cNvSpPr>
            <a:spLocks noGrp="1"/>
          </p:cNvSpPr>
          <p:nvPr>
            <p:ph idx="1"/>
          </p:nvPr>
        </p:nvSpPr>
        <p:spPr/>
        <p:txBody>
          <a:bodyPr>
            <a:normAutofit fontScale="77500" lnSpcReduction="20000"/>
          </a:bodyPr>
          <a:lstStyle/>
          <a:p>
            <a:pPr marL="0" lvl="0" indent="0">
              <a:buNone/>
            </a:pPr>
            <a:r>
              <a:rPr lang="en-US" dirty="0" smtClean="0"/>
              <a:t>16) </a:t>
            </a:r>
            <a:r>
              <a:rPr lang="en-US" dirty="0" err="1" smtClean="0"/>
              <a:t>Paktika</a:t>
            </a:r>
            <a:r>
              <a:rPr lang="en-US" dirty="0" smtClean="0"/>
              <a:t> </a:t>
            </a:r>
            <a:r>
              <a:rPr lang="en-US" dirty="0"/>
              <a:t>Mini-Grid Solar Power Plant</a:t>
            </a:r>
          </a:p>
          <a:p>
            <a:r>
              <a:rPr lang="en-US" dirty="0"/>
              <a:t> </a:t>
            </a:r>
          </a:p>
          <a:p>
            <a:pPr lvl="0"/>
            <a:r>
              <a:rPr lang="en-US" dirty="0"/>
              <a:t>Sunny Days:                   </a:t>
            </a:r>
            <a:r>
              <a:rPr lang="en-US" dirty="0" smtClean="0"/>
              <a:t>       </a:t>
            </a:r>
            <a:r>
              <a:rPr lang="en-US" dirty="0"/>
              <a:t>300/year</a:t>
            </a:r>
          </a:p>
          <a:p>
            <a:pPr lvl="0"/>
            <a:r>
              <a:rPr lang="en-US" dirty="0"/>
              <a:t>Latitude Tilt:                   </a:t>
            </a:r>
            <a:r>
              <a:rPr lang="en-US" dirty="0" smtClean="0"/>
              <a:t>      </a:t>
            </a:r>
            <a:r>
              <a:rPr lang="en-US" dirty="0"/>
              <a:t>6,180 Watt-Hour m2/day</a:t>
            </a:r>
          </a:p>
          <a:p>
            <a:pPr lvl="0"/>
            <a:r>
              <a:rPr lang="en-US" dirty="0" smtClean="0"/>
              <a:t>Power </a:t>
            </a:r>
            <a:r>
              <a:rPr lang="en-US" dirty="0"/>
              <a:t>Plant Capacity:         05MW</a:t>
            </a:r>
          </a:p>
          <a:p>
            <a:pPr lvl="0"/>
            <a:r>
              <a:rPr lang="en-US" dirty="0"/>
              <a:t>Targeted Population:           9,230 people</a:t>
            </a:r>
          </a:p>
          <a:p>
            <a:pPr lvl="0"/>
            <a:r>
              <a:rPr lang="en-US" dirty="0"/>
              <a:t>Distribution voltage:            20 KV</a:t>
            </a:r>
          </a:p>
          <a:p>
            <a:pPr lvl="0"/>
            <a:r>
              <a:rPr lang="en-US" dirty="0"/>
              <a:t>Power Demand:                   &gt;05MW</a:t>
            </a:r>
          </a:p>
          <a:p>
            <a:pPr lvl="0"/>
            <a:r>
              <a:rPr lang="en-US" dirty="0"/>
              <a:t>Direct Job creation:             100</a:t>
            </a:r>
          </a:p>
          <a:p>
            <a:pPr lvl="0"/>
            <a:r>
              <a:rPr lang="en-US" dirty="0"/>
              <a:t>Estimated Cost:                   $10USD million </a:t>
            </a:r>
          </a:p>
          <a:p>
            <a:pPr lvl="0"/>
            <a:r>
              <a:rPr lang="en-US" dirty="0"/>
              <a:t>Current source of Energy:   DG </a:t>
            </a:r>
          </a:p>
          <a:p>
            <a:pPr lvl="0"/>
            <a:r>
              <a:rPr lang="en-US" dirty="0"/>
              <a:t>Other Energy Resources:    Solar</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670441"/>
            <a:ext cx="12192000" cy="242764"/>
          </a:xfrm>
          <a:prstGeom prst="rect">
            <a:avLst/>
          </a:prstGeom>
        </p:spPr>
      </p:pic>
    </p:spTree>
    <p:extLst>
      <p:ext uri="{BB962C8B-B14F-4D97-AF65-F5344CB8AC3E}">
        <p14:creationId xmlns:p14="http://schemas.microsoft.com/office/powerpoint/2010/main" val="760379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Wind Power Generation Plan Info</a:t>
            </a:r>
            <a:endParaRPr lang="en-US" dirty="0"/>
          </a:p>
        </p:txBody>
      </p:sp>
      <p:sp>
        <p:nvSpPr>
          <p:cNvPr id="3" name="Content Placeholder 2"/>
          <p:cNvSpPr>
            <a:spLocks noGrp="1"/>
          </p:cNvSpPr>
          <p:nvPr>
            <p:ph idx="1"/>
          </p:nvPr>
        </p:nvSpPr>
        <p:spPr/>
        <p:txBody>
          <a:bodyPr>
            <a:normAutofit fontScale="77500" lnSpcReduction="20000"/>
          </a:bodyPr>
          <a:lstStyle/>
          <a:p>
            <a:pPr marL="0" lvl="0" indent="0">
              <a:buNone/>
            </a:pPr>
            <a:r>
              <a:rPr lang="en-US" dirty="0" smtClean="0"/>
              <a:t>17)  </a:t>
            </a:r>
            <a:r>
              <a:rPr lang="en-US" dirty="0"/>
              <a:t>Herat Grid-Connected Wind Power Generation Plan</a:t>
            </a:r>
          </a:p>
          <a:p>
            <a:r>
              <a:rPr lang="en-US" dirty="0"/>
              <a:t> </a:t>
            </a:r>
          </a:p>
          <a:p>
            <a:pPr lvl="0"/>
            <a:r>
              <a:rPr lang="en-US" dirty="0"/>
              <a:t>Average Wind Speed:         8.85 m/s</a:t>
            </a:r>
          </a:p>
          <a:p>
            <a:pPr lvl="0"/>
            <a:r>
              <a:rPr lang="en-US" dirty="0"/>
              <a:t>Wind Density:                </a:t>
            </a:r>
            <a:r>
              <a:rPr lang="en-US" dirty="0" smtClean="0"/>
              <a:t>      </a:t>
            </a:r>
            <a:r>
              <a:rPr lang="en-US" dirty="0"/>
              <a:t>&gt;800 W/m2</a:t>
            </a:r>
          </a:p>
          <a:p>
            <a:pPr lvl="0"/>
            <a:r>
              <a:rPr lang="en-US" dirty="0"/>
              <a:t>Power Plant Capacity:         50MW</a:t>
            </a:r>
          </a:p>
          <a:p>
            <a:pPr lvl="0"/>
            <a:r>
              <a:rPr lang="en-US" dirty="0"/>
              <a:t>Targeted Population:           92,307 people</a:t>
            </a:r>
          </a:p>
          <a:p>
            <a:pPr lvl="0"/>
            <a:r>
              <a:rPr lang="en-US" dirty="0"/>
              <a:t>Distribution voltage:           20 KV</a:t>
            </a:r>
          </a:p>
          <a:p>
            <a:pPr lvl="0"/>
            <a:r>
              <a:rPr lang="en-US" dirty="0"/>
              <a:t>Power Demand:                   &gt;50MW</a:t>
            </a:r>
          </a:p>
          <a:p>
            <a:pPr lvl="0"/>
            <a:r>
              <a:rPr lang="en-US" dirty="0"/>
              <a:t>Direct Job creation:             1000</a:t>
            </a:r>
          </a:p>
          <a:p>
            <a:pPr lvl="0"/>
            <a:r>
              <a:rPr lang="en-US" dirty="0"/>
              <a:t>Estimated Cost:                   $65USD million </a:t>
            </a:r>
          </a:p>
          <a:p>
            <a:pPr lvl="0"/>
            <a:r>
              <a:rPr lang="en-US" dirty="0"/>
              <a:t>Current source of Energy:   Imported power from Iran </a:t>
            </a:r>
          </a:p>
          <a:p>
            <a:pPr lvl="0"/>
            <a:r>
              <a:rPr lang="en-US" dirty="0"/>
              <a:t>Other Energy Resources:    Solar and Hydro</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670441"/>
            <a:ext cx="12192000" cy="242764"/>
          </a:xfrm>
          <a:prstGeom prst="rect">
            <a:avLst/>
          </a:prstGeom>
        </p:spPr>
      </p:pic>
    </p:spTree>
    <p:extLst>
      <p:ext uri="{BB962C8B-B14F-4D97-AF65-F5344CB8AC3E}">
        <p14:creationId xmlns:p14="http://schemas.microsoft.com/office/powerpoint/2010/main" val="116954245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Wind Power Generation Plant Info</a:t>
            </a:r>
            <a:endParaRPr lang="en-US" dirty="0"/>
          </a:p>
        </p:txBody>
      </p:sp>
      <p:sp>
        <p:nvSpPr>
          <p:cNvPr id="3" name="Content Placeholder 2"/>
          <p:cNvSpPr>
            <a:spLocks noGrp="1"/>
          </p:cNvSpPr>
          <p:nvPr>
            <p:ph idx="1"/>
          </p:nvPr>
        </p:nvSpPr>
        <p:spPr/>
        <p:txBody>
          <a:bodyPr>
            <a:normAutofit fontScale="77500" lnSpcReduction="20000"/>
          </a:bodyPr>
          <a:lstStyle/>
          <a:p>
            <a:pPr marL="0" lvl="0" indent="0">
              <a:buNone/>
            </a:pPr>
            <a:r>
              <a:rPr lang="en-US" dirty="0" smtClean="0"/>
              <a:t>18) </a:t>
            </a:r>
            <a:r>
              <a:rPr lang="en-US" dirty="0" err="1" smtClean="0"/>
              <a:t>Mazar</a:t>
            </a:r>
            <a:r>
              <a:rPr lang="en-US" dirty="0" smtClean="0"/>
              <a:t> </a:t>
            </a:r>
            <a:r>
              <a:rPr lang="en-US" dirty="0"/>
              <a:t>Grid-Connected Wind Power Generation Plant</a:t>
            </a:r>
          </a:p>
          <a:p>
            <a:r>
              <a:rPr lang="en-US" dirty="0"/>
              <a:t> </a:t>
            </a:r>
          </a:p>
          <a:p>
            <a:pPr lvl="0"/>
            <a:r>
              <a:rPr lang="en-US" dirty="0"/>
              <a:t>Average Wind Speed:         7.5 m/s</a:t>
            </a:r>
          </a:p>
          <a:p>
            <a:pPr lvl="0"/>
            <a:r>
              <a:rPr lang="en-US" dirty="0"/>
              <a:t>Wind Density:           </a:t>
            </a:r>
            <a:r>
              <a:rPr lang="en-US" dirty="0" smtClean="0"/>
              <a:t>           </a:t>
            </a:r>
            <a:r>
              <a:rPr lang="en-US" dirty="0"/>
              <a:t>500-600 W/m2</a:t>
            </a:r>
          </a:p>
          <a:p>
            <a:pPr lvl="0"/>
            <a:r>
              <a:rPr lang="en-US" dirty="0"/>
              <a:t>Power Plant Capacity:         25MW</a:t>
            </a:r>
          </a:p>
          <a:p>
            <a:pPr lvl="0"/>
            <a:r>
              <a:rPr lang="en-US" dirty="0"/>
              <a:t>Targeted Population:           46,153 people</a:t>
            </a:r>
          </a:p>
          <a:p>
            <a:pPr lvl="0"/>
            <a:r>
              <a:rPr lang="en-US" dirty="0"/>
              <a:t>Distribution voltage:           20 KV</a:t>
            </a:r>
          </a:p>
          <a:p>
            <a:pPr lvl="0"/>
            <a:r>
              <a:rPr lang="en-US" dirty="0"/>
              <a:t>Power Demand:                   &gt;25MW</a:t>
            </a:r>
          </a:p>
          <a:p>
            <a:pPr lvl="0"/>
            <a:r>
              <a:rPr lang="en-US" dirty="0"/>
              <a:t>Direct Job creation:             500</a:t>
            </a:r>
          </a:p>
          <a:p>
            <a:pPr lvl="0"/>
            <a:r>
              <a:rPr lang="en-US" dirty="0"/>
              <a:t>Estimated Cost:                   $50USD million </a:t>
            </a:r>
          </a:p>
          <a:p>
            <a:pPr lvl="0"/>
            <a:r>
              <a:rPr lang="en-US" dirty="0"/>
              <a:t>Current source of Energy:   Imported power from neighbor country </a:t>
            </a:r>
          </a:p>
          <a:p>
            <a:pPr lvl="0"/>
            <a:r>
              <a:rPr lang="en-US" dirty="0"/>
              <a:t>Other Energy Resources:    Solar and wind</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670441"/>
            <a:ext cx="12192000" cy="242764"/>
          </a:xfrm>
          <a:prstGeom prst="rect">
            <a:avLst/>
          </a:prstGeom>
        </p:spPr>
      </p:pic>
    </p:spTree>
    <p:extLst>
      <p:ext uri="{BB962C8B-B14F-4D97-AF65-F5344CB8AC3E}">
        <p14:creationId xmlns:p14="http://schemas.microsoft.com/office/powerpoint/2010/main" val="315154340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Wind Power Generation Plan Info</a:t>
            </a:r>
            <a:endParaRPr lang="en-US" dirty="0"/>
          </a:p>
        </p:txBody>
      </p:sp>
      <p:sp>
        <p:nvSpPr>
          <p:cNvPr id="3" name="Content Placeholder 2"/>
          <p:cNvSpPr>
            <a:spLocks noGrp="1"/>
          </p:cNvSpPr>
          <p:nvPr>
            <p:ph idx="1"/>
          </p:nvPr>
        </p:nvSpPr>
        <p:spPr/>
        <p:txBody>
          <a:bodyPr>
            <a:normAutofit fontScale="77500" lnSpcReduction="20000"/>
          </a:bodyPr>
          <a:lstStyle/>
          <a:p>
            <a:pPr marL="0" lvl="0" indent="0">
              <a:buNone/>
            </a:pPr>
            <a:r>
              <a:rPr lang="en-US" dirty="0" smtClean="0"/>
              <a:t>19) </a:t>
            </a:r>
            <a:r>
              <a:rPr lang="en-US" dirty="0" err="1" smtClean="0"/>
              <a:t>Parwan</a:t>
            </a:r>
            <a:r>
              <a:rPr lang="en-US" dirty="0" smtClean="0"/>
              <a:t> </a:t>
            </a:r>
            <a:r>
              <a:rPr lang="en-US" dirty="0"/>
              <a:t>Grid-Connected Wind Power Generation Plan</a:t>
            </a:r>
          </a:p>
          <a:p>
            <a:r>
              <a:rPr lang="en-US" dirty="0"/>
              <a:t> </a:t>
            </a:r>
          </a:p>
          <a:p>
            <a:pPr lvl="0"/>
            <a:r>
              <a:rPr lang="en-US" dirty="0"/>
              <a:t>Average Wind Speed:         5.5 m/s</a:t>
            </a:r>
          </a:p>
          <a:p>
            <a:pPr lvl="0"/>
            <a:r>
              <a:rPr lang="en-US" dirty="0"/>
              <a:t>Wind Density:                </a:t>
            </a:r>
            <a:r>
              <a:rPr lang="en-US" dirty="0" smtClean="0"/>
              <a:t>      </a:t>
            </a:r>
            <a:r>
              <a:rPr lang="en-US" dirty="0"/>
              <a:t>300-400 W/m2</a:t>
            </a:r>
          </a:p>
          <a:p>
            <a:pPr lvl="0"/>
            <a:r>
              <a:rPr lang="en-US" dirty="0"/>
              <a:t>Power Plant Capacity:         25MW</a:t>
            </a:r>
          </a:p>
          <a:p>
            <a:pPr lvl="0"/>
            <a:r>
              <a:rPr lang="en-US" dirty="0"/>
              <a:t>Targeted Population:           46,153 people</a:t>
            </a:r>
          </a:p>
          <a:p>
            <a:pPr lvl="0"/>
            <a:r>
              <a:rPr lang="en-US" dirty="0"/>
              <a:t>Distribution voltage:           20 KV</a:t>
            </a:r>
          </a:p>
          <a:p>
            <a:pPr lvl="0"/>
            <a:r>
              <a:rPr lang="en-US" dirty="0"/>
              <a:t>Power Demand:                   &gt;25MW</a:t>
            </a:r>
          </a:p>
          <a:p>
            <a:pPr lvl="0"/>
            <a:r>
              <a:rPr lang="en-US" dirty="0"/>
              <a:t>Direct Job creation:             500</a:t>
            </a:r>
          </a:p>
          <a:p>
            <a:pPr lvl="0"/>
            <a:r>
              <a:rPr lang="en-US" dirty="0"/>
              <a:t>Estimated Cost:                   $50USD million </a:t>
            </a:r>
          </a:p>
          <a:p>
            <a:pPr lvl="0"/>
            <a:r>
              <a:rPr lang="en-US" dirty="0"/>
              <a:t>Current source of Energy:   Imported power from neighbor countries </a:t>
            </a:r>
          </a:p>
          <a:p>
            <a:pPr lvl="0"/>
            <a:r>
              <a:rPr lang="en-US" dirty="0"/>
              <a:t>Other Energy Resources:    hydro, Solar and Hydro</a:t>
            </a:r>
          </a:p>
          <a:p>
            <a:pPr marL="0" indent="0">
              <a:buNone/>
            </a:pPr>
            <a:endParaRPr lang="en-US" dirty="0"/>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670441"/>
            <a:ext cx="12192000" cy="242764"/>
          </a:xfrm>
          <a:prstGeom prst="rect">
            <a:avLst/>
          </a:prstGeom>
        </p:spPr>
      </p:pic>
    </p:spTree>
    <p:extLst>
      <p:ext uri="{BB962C8B-B14F-4D97-AF65-F5344CB8AC3E}">
        <p14:creationId xmlns:p14="http://schemas.microsoft.com/office/powerpoint/2010/main" val="410515368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dirty="0" smtClean="0"/>
          </a:p>
          <a:p>
            <a:pPr algn="ctr"/>
            <a:endParaRPr lang="en-US" dirty="0"/>
          </a:p>
          <a:p>
            <a:pPr algn="ctr"/>
            <a:endParaRPr lang="en-US" dirty="0" smtClean="0"/>
          </a:p>
          <a:p>
            <a:pPr marL="0" indent="0" algn="ctr">
              <a:buNone/>
            </a:pPr>
            <a:r>
              <a:rPr lang="en-US" dirty="0" smtClean="0"/>
              <a:t>Thank you  for your attention </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670441"/>
            <a:ext cx="12192000" cy="242764"/>
          </a:xfrm>
          <a:prstGeom prst="rect">
            <a:avLst/>
          </a:prstGeom>
        </p:spPr>
      </p:pic>
    </p:spTree>
    <p:extLst>
      <p:ext uri="{BB962C8B-B14F-4D97-AF65-F5344CB8AC3E}">
        <p14:creationId xmlns:p14="http://schemas.microsoft.com/office/powerpoint/2010/main" val="2465807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TAPI Opportunities </a:t>
            </a:r>
            <a:endParaRPr lang="en-US" b="1" dirty="0"/>
          </a:p>
        </p:txBody>
      </p:sp>
      <p:sp>
        <p:nvSpPr>
          <p:cNvPr id="3" name="Content Placeholder 2"/>
          <p:cNvSpPr>
            <a:spLocks noGrp="1"/>
          </p:cNvSpPr>
          <p:nvPr>
            <p:ph idx="1"/>
          </p:nvPr>
        </p:nvSpPr>
        <p:spPr/>
        <p:txBody>
          <a:bodyPr>
            <a:normAutofit/>
          </a:bodyPr>
          <a:lstStyle/>
          <a:p>
            <a:r>
              <a:rPr lang="en-US" dirty="0" smtClean="0"/>
              <a:t>Establishing </a:t>
            </a:r>
            <a:r>
              <a:rPr lang="en-US" dirty="0"/>
              <a:t>gas based medium capacity power plants and gas-consuming industries will be productive and useful investment. </a:t>
            </a:r>
            <a:endParaRPr lang="en-US" dirty="0" smtClean="0"/>
          </a:p>
          <a:p>
            <a:r>
              <a:rPr lang="en-US" dirty="0"/>
              <a:t> Such power plants and grids will provide solid investment opportunities for domestic and international manufacturers and provide small industries the chance to grow and create needed jobs</a:t>
            </a:r>
            <a:r>
              <a:rPr lang="en-US" dirty="0" smtClean="0"/>
              <a:t>.</a:t>
            </a:r>
          </a:p>
          <a:p>
            <a:r>
              <a:rPr lang="en-US" dirty="0" smtClean="0"/>
              <a:t>Moreover</a:t>
            </a:r>
            <a:r>
              <a:rPr lang="en-US" dirty="0"/>
              <a:t>, TAPI as a large pipeline construction project will create significant windows of opportunities for companies to participate in the construction of the </a:t>
            </a:r>
            <a:r>
              <a:rPr lang="en-US" dirty="0" smtClean="0"/>
              <a:t>pipeline.</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15236"/>
            <a:ext cx="12192000" cy="242764"/>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spTree>
    <p:extLst>
      <p:ext uri="{BB962C8B-B14F-4D97-AF65-F5344CB8AC3E}">
        <p14:creationId xmlns:p14="http://schemas.microsoft.com/office/powerpoint/2010/main" val="3565490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Legal and Regulatory Framework </a:t>
            </a:r>
            <a:endParaRPr lang="en-US" b="1" dirty="0"/>
          </a:p>
        </p:txBody>
      </p:sp>
      <p:sp>
        <p:nvSpPr>
          <p:cNvPr id="3" name="Content Placeholder 2"/>
          <p:cNvSpPr>
            <a:spLocks noGrp="1"/>
          </p:cNvSpPr>
          <p:nvPr>
            <p:ph idx="1"/>
          </p:nvPr>
        </p:nvSpPr>
        <p:spPr>
          <a:xfrm>
            <a:off x="838200" y="1825624"/>
            <a:ext cx="10515600" cy="4789611"/>
          </a:xfrm>
        </p:spPr>
        <p:txBody>
          <a:bodyPr>
            <a:normAutofit fontScale="92500" lnSpcReduction="10000"/>
          </a:bodyPr>
          <a:lstStyle/>
          <a:p>
            <a:r>
              <a:rPr lang="en-US" dirty="0" smtClean="0"/>
              <a:t>Private Investments Law – 100% private ownership and no restriction on transfer of capital and profits</a:t>
            </a:r>
          </a:p>
          <a:p>
            <a:r>
              <a:rPr lang="en-US" dirty="0" smtClean="0"/>
              <a:t>Law on limited liability company (protecting foreign companies with less than 50% investment in Afghanistan) New  </a:t>
            </a:r>
          </a:p>
          <a:p>
            <a:r>
              <a:rPr lang="en-US" dirty="0" smtClean="0"/>
              <a:t>Energy Law </a:t>
            </a:r>
          </a:p>
          <a:p>
            <a:r>
              <a:rPr lang="en-US" dirty="0" smtClean="0"/>
              <a:t>Power Service Regulation Act</a:t>
            </a:r>
          </a:p>
          <a:p>
            <a:r>
              <a:rPr lang="en-US" dirty="0" smtClean="0"/>
              <a:t>Afghanistan Renewable Energy Policy</a:t>
            </a:r>
          </a:p>
          <a:p>
            <a:r>
              <a:rPr lang="en-US" dirty="0" smtClean="0"/>
              <a:t>Energy Efficiency Code </a:t>
            </a:r>
            <a:r>
              <a:rPr lang="en-US" smtClean="0"/>
              <a:t>for Buildings</a:t>
            </a:r>
            <a:endParaRPr lang="en-US" dirty="0"/>
          </a:p>
          <a:p>
            <a:r>
              <a:rPr lang="en-US" dirty="0" smtClean="0"/>
              <a:t>Afghanistan National Energy Policy </a:t>
            </a:r>
          </a:p>
          <a:p>
            <a:r>
              <a:rPr lang="en-US" dirty="0" smtClean="0"/>
              <a:t>PPP Law</a:t>
            </a:r>
          </a:p>
          <a:p>
            <a:r>
              <a:rPr lang="en-US" dirty="0"/>
              <a:t>Afghanistan Power Sector Master Plan (</a:t>
            </a:r>
            <a:r>
              <a:rPr lang="en-US" dirty="0" smtClean="0"/>
              <a:t>APSMP)</a:t>
            </a:r>
          </a:p>
          <a:p>
            <a:endParaRPr lang="en-US" dirty="0" smtClean="0"/>
          </a:p>
          <a:p>
            <a:endParaRPr lang="en-US" dirty="0" smtClean="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15236"/>
            <a:ext cx="12192000" cy="242764"/>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spTree>
    <p:extLst>
      <p:ext uri="{BB962C8B-B14F-4D97-AF65-F5344CB8AC3E}">
        <p14:creationId xmlns:p14="http://schemas.microsoft.com/office/powerpoint/2010/main" val="31290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Power Energy ın </a:t>
            </a:r>
            <a:r>
              <a:rPr lang="en-US" b="1" dirty="0" smtClean="0"/>
              <a:t>Afghanistan </a:t>
            </a:r>
            <a:endParaRPr lang="en-US" b="1" dirty="0"/>
          </a:p>
        </p:txBody>
      </p:sp>
      <p:sp>
        <p:nvSpPr>
          <p:cNvPr id="3" name="Content Placeholder 2"/>
          <p:cNvSpPr>
            <a:spLocks noGrp="1"/>
          </p:cNvSpPr>
          <p:nvPr>
            <p:ph idx="1"/>
          </p:nvPr>
        </p:nvSpPr>
        <p:spPr>
          <a:xfrm>
            <a:off x="838200" y="1504950"/>
            <a:ext cx="10515600" cy="5248275"/>
          </a:xfrm>
        </p:spPr>
        <p:txBody>
          <a:bodyPr>
            <a:normAutofit/>
          </a:bodyPr>
          <a:lstStyle/>
          <a:p>
            <a:pPr algn="just"/>
            <a:r>
              <a:rPr lang="en-US" sz="3600" dirty="0"/>
              <a:t>Energy sector </a:t>
            </a:r>
            <a:r>
              <a:rPr lang="en-US" sz="3600" dirty="0" smtClean="0"/>
              <a:t>- priority </a:t>
            </a:r>
            <a:r>
              <a:rPr lang="en-US" sz="3600" dirty="0"/>
              <a:t>areas for the </a:t>
            </a:r>
            <a:r>
              <a:rPr lang="en-US" sz="3600" dirty="0" err="1" smtClean="0"/>
              <a:t>GoIRA</a:t>
            </a:r>
            <a:r>
              <a:rPr lang="en-US" sz="3600" dirty="0" smtClean="0"/>
              <a:t>. </a:t>
            </a:r>
          </a:p>
          <a:p>
            <a:pPr algn="just"/>
            <a:r>
              <a:rPr lang="en-US" sz="3600" dirty="0" smtClean="0"/>
              <a:t>Depends </a:t>
            </a:r>
            <a:r>
              <a:rPr lang="en-US" sz="3600" dirty="0"/>
              <a:t>heavily on imported </a:t>
            </a:r>
            <a:r>
              <a:rPr lang="en-US" sz="3600" dirty="0" smtClean="0"/>
              <a:t>electricity.</a:t>
            </a:r>
            <a:endParaRPr lang="tr-TR" sz="3600" dirty="0" smtClean="0"/>
          </a:p>
          <a:p>
            <a:pPr algn="just"/>
            <a:r>
              <a:rPr lang="en-US" sz="3600" dirty="0"/>
              <a:t>Lack of domestic generation remains the key challenge for energy access in Afghanistan</a:t>
            </a:r>
            <a:r>
              <a:rPr lang="en-US" sz="3600" dirty="0" smtClean="0"/>
              <a:t>.</a:t>
            </a:r>
            <a:endParaRPr lang="en-US" sz="3600" dirty="0"/>
          </a:p>
          <a:p>
            <a:pPr algn="just"/>
            <a:endParaRPr lang="en-US" sz="3600" dirty="0"/>
          </a:p>
          <a:p>
            <a:pPr marL="0" indent="0">
              <a:buNone/>
            </a:pPr>
            <a:endParaRPr lang="en-US" dirty="0" smtClean="0"/>
          </a:p>
          <a:p>
            <a:endParaRPr lang="en-US" dirty="0" smtClean="0"/>
          </a:p>
          <a:p>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189" y="6615236"/>
            <a:ext cx="12192000" cy="242764"/>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spTree>
    <p:extLst>
      <p:ext uri="{BB962C8B-B14F-4D97-AF65-F5344CB8AC3E}">
        <p14:creationId xmlns:p14="http://schemas.microsoft.com/office/powerpoint/2010/main" val="3397418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a:t>
            </a:r>
            <a:r>
              <a:rPr lang="en-US" b="1" dirty="0" smtClean="0"/>
              <a:t>lectricity </a:t>
            </a:r>
            <a:r>
              <a:rPr lang="en-US" b="1" dirty="0"/>
              <a:t>supply is </a:t>
            </a:r>
            <a:r>
              <a:rPr lang="en-US" b="1" dirty="0" smtClean="0"/>
              <a:t>imported</a:t>
            </a:r>
            <a:endParaRPr lang="en-US" b="1" dirty="0"/>
          </a:p>
        </p:txBody>
      </p:sp>
      <p:sp>
        <p:nvSpPr>
          <p:cNvPr id="3" name="Content Placeholder 2"/>
          <p:cNvSpPr>
            <a:spLocks noGrp="1"/>
          </p:cNvSpPr>
          <p:nvPr>
            <p:ph idx="1"/>
          </p:nvPr>
        </p:nvSpPr>
        <p:spPr>
          <a:xfrm>
            <a:off x="838200" y="1292225"/>
            <a:ext cx="10515600" cy="4351338"/>
          </a:xfrm>
        </p:spPr>
        <p:txBody>
          <a:bodyPr>
            <a:normAutofit lnSpcReduction="10000"/>
          </a:bodyPr>
          <a:lstStyle/>
          <a:p>
            <a:endParaRPr lang="en-US" dirty="0" smtClean="0"/>
          </a:p>
          <a:p>
            <a:r>
              <a:rPr lang="en-US" sz="3600" dirty="0"/>
              <a:t>Over 80% of total electricity supply is imported.</a:t>
            </a:r>
          </a:p>
          <a:p>
            <a:r>
              <a:rPr lang="en-US" sz="3600" dirty="0"/>
              <a:t>A total of 3,767 </a:t>
            </a:r>
            <a:r>
              <a:rPr lang="en-US" sz="3600" dirty="0" err="1"/>
              <a:t>GWh</a:t>
            </a:r>
            <a:r>
              <a:rPr lang="en-US" sz="3600" dirty="0"/>
              <a:t> were imported in 2015-2016 - an estimated 80 percent of total grid supply. </a:t>
            </a:r>
            <a:endParaRPr lang="en-US" sz="3600" dirty="0" smtClean="0"/>
          </a:p>
          <a:p>
            <a:r>
              <a:rPr lang="en-US" sz="3600" dirty="0"/>
              <a:t>Uzbekistan was the main source (1,284 </a:t>
            </a:r>
            <a:r>
              <a:rPr lang="en-US" sz="3600" dirty="0" err="1"/>
              <a:t>GWh</a:t>
            </a:r>
            <a:r>
              <a:rPr lang="en-US" sz="3600" dirty="0" smtClean="0"/>
              <a:t>), </a:t>
            </a:r>
          </a:p>
          <a:p>
            <a:r>
              <a:rPr lang="en-US" sz="3600" dirty="0" smtClean="0"/>
              <a:t> </a:t>
            </a:r>
            <a:r>
              <a:rPr lang="en-US" sz="3600" dirty="0"/>
              <a:t>followed closely by Turkmenistan (1,184 </a:t>
            </a:r>
            <a:r>
              <a:rPr lang="en-US" sz="3600" dirty="0" err="1" smtClean="0"/>
              <a:t>GWh</a:t>
            </a:r>
            <a:r>
              <a:rPr lang="en-US" sz="3600" dirty="0" smtClean="0"/>
              <a:t>), </a:t>
            </a:r>
          </a:p>
          <a:p>
            <a:r>
              <a:rPr lang="en-US" sz="3600" dirty="0"/>
              <a:t>Iran supplied 827 </a:t>
            </a:r>
            <a:r>
              <a:rPr lang="en-US" sz="3600" dirty="0" err="1"/>
              <a:t>GWh</a:t>
            </a:r>
            <a:r>
              <a:rPr lang="en-US" sz="3600" dirty="0"/>
              <a:t> and Tajikistan supplied 471 </a:t>
            </a:r>
            <a:r>
              <a:rPr lang="en-US" sz="3600" dirty="0" err="1"/>
              <a:t>GWh</a:t>
            </a:r>
            <a:r>
              <a:rPr lang="en-US" sz="3600" dirty="0" smtClean="0"/>
              <a:t>, </a:t>
            </a:r>
          </a:p>
          <a:p>
            <a:endParaRPr lang="en-US" dirty="0" smtClean="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15236"/>
            <a:ext cx="12192000" cy="242764"/>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spTree>
    <p:extLst>
      <p:ext uri="{BB962C8B-B14F-4D97-AF65-F5344CB8AC3E}">
        <p14:creationId xmlns:p14="http://schemas.microsoft.com/office/powerpoint/2010/main" val="7830872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Domestic Electricity Supply:</a:t>
            </a:r>
            <a:endParaRPr lang="en-US" dirty="0"/>
          </a:p>
        </p:txBody>
      </p:sp>
      <p:sp>
        <p:nvSpPr>
          <p:cNvPr id="3" name="Content Placeholder 2"/>
          <p:cNvSpPr>
            <a:spLocks noGrp="1"/>
          </p:cNvSpPr>
          <p:nvPr>
            <p:ph idx="1"/>
          </p:nvPr>
        </p:nvSpPr>
        <p:spPr>
          <a:xfrm>
            <a:off x="838200" y="1554480"/>
            <a:ext cx="10515600" cy="4893945"/>
          </a:xfrm>
        </p:spPr>
        <p:txBody>
          <a:bodyPr>
            <a:normAutofit/>
          </a:bodyPr>
          <a:lstStyle/>
          <a:p>
            <a:r>
              <a:rPr lang="en-US" sz="3200" dirty="0" smtClean="0"/>
              <a:t>Domestic </a:t>
            </a:r>
            <a:r>
              <a:rPr lang="en-US" sz="3200" dirty="0"/>
              <a:t>generation totaled 1,007 </a:t>
            </a:r>
            <a:r>
              <a:rPr lang="en-US" sz="3200" dirty="0" err="1"/>
              <a:t>GWh</a:t>
            </a:r>
            <a:r>
              <a:rPr lang="en-US" sz="3200" dirty="0"/>
              <a:t>, and was almost exclusively (96 percent) hydro. In mid-2015 there were 12 hydropower plants (HPPs) in Afghanistan, with a total installed capacity of 254 MW</a:t>
            </a:r>
            <a:r>
              <a:rPr lang="en-US" sz="3200" dirty="0" smtClean="0"/>
              <a:t>.</a:t>
            </a:r>
            <a:endParaRPr lang="en-US" sz="3200" dirty="0"/>
          </a:p>
          <a:p>
            <a:r>
              <a:rPr lang="en-US" sz="3200" dirty="0"/>
              <a:t>The two largest are </a:t>
            </a:r>
            <a:r>
              <a:rPr lang="en-US" sz="3200" dirty="0" err="1"/>
              <a:t>Naghlu</a:t>
            </a:r>
            <a:r>
              <a:rPr lang="en-US" sz="3200" dirty="0"/>
              <a:t> Hydropower Plant at 100 MW installed capacity and </a:t>
            </a:r>
            <a:r>
              <a:rPr lang="en-US" sz="3200" dirty="0" err="1"/>
              <a:t>Mahipar</a:t>
            </a:r>
            <a:r>
              <a:rPr lang="en-US" sz="3200" dirty="0"/>
              <a:t> Hydropower Plant at 66 MW installed capacity. While some of the plants are operating below their rated capacities. Typically the HPPs have minimal storage, and can only manage output over the course of a few hours</a:t>
            </a:r>
            <a:r>
              <a:rPr lang="en-US" sz="3200" dirty="0" smtClean="0"/>
              <a: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15236"/>
            <a:ext cx="12192000" cy="242764"/>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spTree>
    <p:extLst>
      <p:ext uri="{BB962C8B-B14F-4D97-AF65-F5344CB8AC3E}">
        <p14:creationId xmlns:p14="http://schemas.microsoft.com/office/powerpoint/2010/main" val="38106253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Con’t</a:t>
            </a:r>
            <a:r>
              <a:rPr lang="en-US" b="1" dirty="0" smtClean="0"/>
              <a:t> </a:t>
            </a:r>
            <a:endParaRPr lang="en-US" b="1" dirty="0"/>
          </a:p>
        </p:txBody>
      </p:sp>
      <p:sp>
        <p:nvSpPr>
          <p:cNvPr id="3" name="Content Placeholder 2"/>
          <p:cNvSpPr>
            <a:spLocks noGrp="1"/>
          </p:cNvSpPr>
          <p:nvPr>
            <p:ph idx="1"/>
          </p:nvPr>
        </p:nvSpPr>
        <p:spPr>
          <a:xfrm>
            <a:off x="838200" y="1451728"/>
            <a:ext cx="10515600" cy="4725235"/>
          </a:xfrm>
        </p:spPr>
        <p:txBody>
          <a:bodyPr>
            <a:normAutofit/>
          </a:bodyPr>
          <a:lstStyle/>
          <a:p>
            <a:endParaRPr lang="en-US" dirty="0" smtClean="0"/>
          </a:p>
          <a:p>
            <a:r>
              <a:rPr lang="en-US" dirty="0" smtClean="0"/>
              <a:t> </a:t>
            </a:r>
            <a:r>
              <a:rPr lang="en-US" dirty="0"/>
              <a:t>Thermal capacity totaled 312 MW, of which the largest were </a:t>
            </a:r>
            <a:r>
              <a:rPr lang="en-US" dirty="0" err="1"/>
              <a:t>Tarakhil</a:t>
            </a:r>
            <a:r>
              <a:rPr lang="en-US" dirty="0"/>
              <a:t> (105 MW), Kandahar (63.5MW), </a:t>
            </a:r>
            <a:r>
              <a:rPr lang="en-US" dirty="0" err="1"/>
              <a:t>Khairkhana</a:t>
            </a:r>
            <a:r>
              <a:rPr lang="en-US" dirty="0"/>
              <a:t> AEG (50 MW) and </a:t>
            </a:r>
            <a:r>
              <a:rPr lang="en-US" dirty="0" err="1"/>
              <a:t>Khairkana</a:t>
            </a:r>
            <a:r>
              <a:rPr lang="en-US" dirty="0"/>
              <a:t> </a:t>
            </a:r>
            <a:r>
              <a:rPr lang="en-US" dirty="0" smtClean="0"/>
              <a:t>(</a:t>
            </a:r>
            <a:r>
              <a:rPr lang="en-US" dirty="0"/>
              <a:t>45 MW). Most of the remaining plants are small - less than 5 MW</a:t>
            </a:r>
            <a:r>
              <a:rPr lang="en-US" dirty="0" smtClean="0"/>
              <a: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23549"/>
            <a:ext cx="12192000" cy="242764"/>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82423" y="0"/>
            <a:ext cx="1504337" cy="1554480"/>
          </a:xfrm>
          <a:prstGeom prst="rect">
            <a:avLst/>
          </a:prstGeom>
        </p:spPr>
      </p:pic>
    </p:spTree>
    <p:extLst>
      <p:ext uri="{BB962C8B-B14F-4D97-AF65-F5344CB8AC3E}">
        <p14:creationId xmlns:p14="http://schemas.microsoft.com/office/powerpoint/2010/main" val="11308575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798</TotalTime>
  <Words>1821</Words>
  <Application>Microsoft Office PowerPoint</Application>
  <PresentationFormat>Widescreen</PresentationFormat>
  <Paragraphs>668</Paragraphs>
  <Slides>38</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Calibri</vt:lpstr>
      <vt:lpstr>Calibri Light</vt:lpstr>
      <vt:lpstr>Office Theme</vt:lpstr>
      <vt:lpstr>Afghanistan as a Transit Country for Energy Supply</vt:lpstr>
      <vt:lpstr>Afghanistan Transit Role: </vt:lpstr>
      <vt:lpstr>TAPI Pipeline:  </vt:lpstr>
      <vt:lpstr>TAPI Opportunities </vt:lpstr>
      <vt:lpstr>Legal and Regulatory Framework </vt:lpstr>
      <vt:lpstr>Power Energy ın Afghanistan </vt:lpstr>
      <vt:lpstr>Electricity supply is imported</vt:lpstr>
      <vt:lpstr>Domestic Electricity Supply:</vt:lpstr>
      <vt:lpstr>Con’t </vt:lpstr>
      <vt:lpstr>Electricity Demand</vt:lpstr>
      <vt:lpstr>Electricity Demand</vt:lpstr>
      <vt:lpstr>Afghanistan Renewable Resources </vt:lpstr>
      <vt:lpstr>Afghanistan Hydropower Plants …</vt:lpstr>
      <vt:lpstr>Potential Hydropower Projects</vt:lpstr>
      <vt:lpstr>   II-Solar </vt:lpstr>
      <vt:lpstr>Potential Solar Projects</vt:lpstr>
      <vt:lpstr>   III- Wind </vt:lpstr>
      <vt:lpstr>Potential Wind Projects</vt:lpstr>
      <vt:lpstr>Hydro Power Plant Project Information</vt:lpstr>
      <vt:lpstr>Hydro Power Plant Project Information</vt:lpstr>
      <vt:lpstr>Hydro Power Plant Project Information</vt:lpstr>
      <vt:lpstr>Hydro Power Plant Project Information</vt:lpstr>
      <vt:lpstr>Hydro Power Plant Project Information</vt:lpstr>
      <vt:lpstr>Hydro Power Plant Project Information</vt:lpstr>
      <vt:lpstr>Hydro Power Plant Project Information</vt:lpstr>
      <vt:lpstr>Hydro Power Plant Project Information</vt:lpstr>
      <vt:lpstr>Hydro Power Plant Project Information</vt:lpstr>
      <vt:lpstr>Hydro power Plant Project Information</vt:lpstr>
      <vt:lpstr>Solar Power Plant Project Information</vt:lpstr>
      <vt:lpstr>Solar Power Plant Project Information</vt:lpstr>
      <vt:lpstr>Solar Power Plant Project Information</vt:lpstr>
      <vt:lpstr>Solar Rooftop Plant Project Information</vt:lpstr>
      <vt:lpstr>Solar Power Plant Project Information</vt:lpstr>
      <vt:lpstr>Solar Power Plant Project Info</vt:lpstr>
      <vt:lpstr>Wind Power Generation Plan Info</vt:lpstr>
      <vt:lpstr>Wind Power Generation Plant Info</vt:lpstr>
      <vt:lpstr>Wind Power Generation Plan Info</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Investment Opportunities in Afghanistan</dc:title>
  <dc:creator>Abdul Qayoom Bassam</dc:creator>
  <cp:lastModifiedBy>Abdul Qayoom Bassam</cp:lastModifiedBy>
  <cp:revision>56</cp:revision>
  <dcterms:created xsi:type="dcterms:W3CDTF">2018-07-26T10:18:29Z</dcterms:created>
  <dcterms:modified xsi:type="dcterms:W3CDTF">2018-10-16T03:30:36Z</dcterms:modified>
</cp:coreProperties>
</file>